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21"/>
  </p:notesMasterIdLst>
  <p:sldIdLst>
    <p:sldId id="305" r:id="rId2"/>
    <p:sldId id="306" r:id="rId3"/>
    <p:sldId id="307" r:id="rId4"/>
    <p:sldId id="308" r:id="rId5"/>
    <p:sldId id="309" r:id="rId6"/>
    <p:sldId id="304" r:id="rId7"/>
    <p:sldId id="310" r:id="rId8"/>
    <p:sldId id="311" r:id="rId9"/>
    <p:sldId id="313" r:id="rId10"/>
    <p:sldId id="312" r:id="rId11"/>
    <p:sldId id="314" r:id="rId12"/>
    <p:sldId id="315" r:id="rId13"/>
    <p:sldId id="316" r:id="rId14"/>
    <p:sldId id="317" r:id="rId15"/>
    <p:sldId id="318" r:id="rId16"/>
    <p:sldId id="320" r:id="rId17"/>
    <p:sldId id="319" r:id="rId18"/>
    <p:sldId id="321" r:id="rId19"/>
    <p:sldId id="324" r:id="rId20"/>
  </p:sldIdLst>
  <p:sldSz cx="9144000" cy="6858000" type="screen4x3"/>
  <p:notesSz cx="6873875" cy="10063163"/>
  <p:defaultTextStyle>
    <a:defPPr>
      <a:defRPr lang="de-DE"/>
    </a:defPPr>
    <a:lvl1pPr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66CCFF"/>
    <a:srgbClr val="23E004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56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54063"/>
            <a:ext cx="5033963" cy="3775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79963"/>
            <a:ext cx="549910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fld id="{EE93BCD6-884C-4177-BA4E-A75D6B4288F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D80654-ABE7-4F6A-BD48-FC9ACBBBAD8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2AAB2E-C49E-46CD-B394-21C58A4B821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23075" y="214313"/>
            <a:ext cx="2120900" cy="59118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14313"/>
            <a:ext cx="6213475" cy="591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71C25E-6652-45AA-9EF1-15B91A3C9FB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FD86DD-8DF8-42E1-815D-8D15AE6598E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58DF45-A0A2-4919-B436-DA36E424D71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BA82B-0FCB-4A8B-8F56-4C0D4D2497A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46BA22-328A-4AE9-8528-A63157D5C66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24CB9C-4F76-485D-BCFB-EEB262DDF72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4C4B44-C276-48D0-8565-08D5A1FAD93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4306F5-CF6F-4EEA-AFD9-A2321D51B3B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5B45C9-D4A5-4B04-9320-55FAA918044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6" name="Rectangle 8"/>
          <p:cNvSpPr>
            <a:spLocks noChangeArrowheads="1"/>
          </p:cNvSpPr>
          <p:nvPr/>
        </p:nvSpPr>
        <p:spPr bwMode="gray">
          <a:xfrm>
            <a:off x="442913" y="835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1" lang="de-DE" sz="2400"/>
          </a:p>
        </p:txBody>
      </p:sp>
      <p:sp>
        <p:nvSpPr>
          <p:cNvPr id="686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Elektronentransfer</a:t>
            </a:r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43638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86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3638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fld id="{13C48765-2D9F-417C-B6A1-A0F4AF7CB4FB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8" name="Textfeld 27"/>
          <p:cNvSpPr txBox="1"/>
          <p:nvPr/>
        </p:nvSpPr>
        <p:spPr>
          <a:xfrm>
            <a:off x="467545" y="184482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Die bisher betrachteten rein zeitlichen (also räumlich homogenen) Strukturbildungen setzen voraus, dass alle Orte der Elektrode ständig synchronisiert werden:</a:t>
            </a:r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539553" y="299695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1. Synchronisierend wirkt die Tatsache, dass sich das Doppelschichtpotential fast augenblicklich ausbreitet und angleicht, wenn eine parallele oder zentralsymmetrische Anordnung von Elektrode und Gegenelektrode vorliegt.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683569" y="4293096"/>
            <a:ext cx="7992888" cy="923330"/>
          </a:xfrm>
          <a:prstGeom prst="rect">
            <a:avLst/>
          </a:prstGeom>
          <a:solidFill>
            <a:srgbClr val="FFC000">
              <a:alpha val="59000"/>
            </a:srgbClr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Aber: bei stark unsymmetrischen Elektrodenanordnungen können sich inhomogene Verteilungen des Doppelschichtpotentials und des vorgeschalteten Lösungswiderstandes herausbilden: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2907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4. Nichtlineare Systeme: Aktivitätswellen auf dem Eisendraht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55576" y="4653136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Nein, denn jetzt werden links die Elektronen erzeugt, welche rechts für die Auflösung der Passivschicht benötigt werden.</a:t>
            </a:r>
            <a:endParaRPr lang="de-DE" dirty="0"/>
          </a:p>
        </p:txBody>
      </p:sp>
      <p:pic>
        <p:nvPicPr>
          <p:cNvPr id="22539" name="Picture 11" descr="E:\Programme\Portable\PortableApps\SoftMaker Office 2010\SoftMaker\Settings\temp\4461.TMP\img3120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1981200" cy="342900"/>
          </a:xfrm>
          <a:prstGeom prst="rect">
            <a:avLst/>
          </a:prstGeom>
          <a:noFill/>
        </p:spPr>
      </p:pic>
      <p:sp>
        <p:nvSpPr>
          <p:cNvPr id="23" name="Textfeld 22"/>
          <p:cNvSpPr txBox="1"/>
          <p:nvPr/>
        </p:nvSpPr>
        <p:spPr>
          <a:xfrm>
            <a:off x="467544" y="1844824"/>
            <a:ext cx="764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3. Nach Entfernung des Zinks: Gibt es eine Koexistenz beider Zustände?</a:t>
            </a:r>
            <a:endParaRPr lang="de-DE" dirty="0"/>
          </a:p>
        </p:txBody>
      </p:sp>
      <p:sp>
        <p:nvSpPr>
          <p:cNvPr id="24" name="Rechteck4"/>
          <p:cNvSpPr>
            <a:spLocks noChangeArrowheads="1"/>
          </p:cNvSpPr>
          <p:nvPr/>
        </p:nvSpPr>
        <p:spPr bwMode="auto">
          <a:xfrm>
            <a:off x="899592" y="2852936"/>
            <a:ext cx="6984776" cy="570087"/>
          </a:xfrm>
          <a:prstGeom prst="rect">
            <a:avLst/>
          </a:prstGeom>
          <a:solidFill>
            <a:schemeClr val="bg1">
              <a:lumMod val="85000"/>
              <a:alpha val="83000"/>
            </a:schemeClr>
          </a:solid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hteck2"/>
          <p:cNvSpPr>
            <a:spLocks noChangeArrowheads="1"/>
          </p:cNvSpPr>
          <p:nvPr/>
        </p:nvSpPr>
        <p:spPr bwMode="auto">
          <a:xfrm>
            <a:off x="2987824" y="2636912"/>
            <a:ext cx="4896544" cy="21602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7" name="Textbox2"/>
          <p:cNvSpPr txBox="1">
            <a:spLocks noChangeArrowheads="1"/>
          </p:cNvSpPr>
          <p:nvPr/>
        </p:nvSpPr>
        <p:spPr bwMode="auto">
          <a:xfrm>
            <a:off x="4788024" y="3717032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passiv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2"/>
          <p:cNvSpPr txBox="1">
            <a:spLocks noChangeArrowheads="1"/>
          </p:cNvSpPr>
          <p:nvPr/>
        </p:nvSpPr>
        <p:spPr bwMode="auto">
          <a:xfrm>
            <a:off x="1043608" y="3573016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aktiv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4"/>
          <p:cNvSpPr txBox="1">
            <a:spLocks noChangeArrowheads="1"/>
          </p:cNvSpPr>
          <p:nvPr/>
        </p:nvSpPr>
        <p:spPr bwMode="auto">
          <a:xfrm>
            <a:off x="4644008" y="2924944"/>
            <a:ext cx="429031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400" baseline="30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Gerade Verbindung mit Pfeil 30"/>
          <p:cNvCxnSpPr/>
          <p:nvPr/>
        </p:nvCxnSpPr>
        <p:spPr bwMode="auto">
          <a:xfrm flipV="1">
            <a:off x="1619672" y="2492896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Gerade Verbindung mit Pfeil 31"/>
          <p:cNvCxnSpPr/>
          <p:nvPr/>
        </p:nvCxnSpPr>
        <p:spPr bwMode="auto">
          <a:xfrm flipV="1">
            <a:off x="1835696" y="2492896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Gerade Verbindung mit Pfeil 32"/>
          <p:cNvCxnSpPr/>
          <p:nvPr/>
        </p:nvCxnSpPr>
        <p:spPr bwMode="auto">
          <a:xfrm flipV="1">
            <a:off x="2051720" y="2492896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Gerade Verbindung mit Pfeil 33"/>
          <p:cNvCxnSpPr/>
          <p:nvPr/>
        </p:nvCxnSpPr>
        <p:spPr bwMode="auto">
          <a:xfrm flipV="1">
            <a:off x="1403648" y="2492896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mit Pfeil 35"/>
          <p:cNvCxnSpPr/>
          <p:nvPr/>
        </p:nvCxnSpPr>
        <p:spPr bwMode="auto">
          <a:xfrm>
            <a:off x="1979712" y="3140968"/>
            <a:ext cx="1008112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1547664" y="2924944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</a:t>
            </a:r>
            <a:r>
              <a:rPr lang="de-DE" baseline="30000" dirty="0" smtClean="0"/>
              <a:t>-</a:t>
            </a:r>
            <a:endParaRPr lang="de-DE" baseline="30000" dirty="0"/>
          </a:p>
        </p:txBody>
      </p:sp>
      <p:sp>
        <p:nvSpPr>
          <p:cNvPr id="38" name="Rechteck2"/>
          <p:cNvSpPr>
            <a:spLocks noChangeArrowheads="1"/>
          </p:cNvSpPr>
          <p:nvPr/>
        </p:nvSpPr>
        <p:spPr bwMode="auto">
          <a:xfrm>
            <a:off x="2411760" y="2636912"/>
            <a:ext cx="576064" cy="216024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Rechteck2"/>
          <p:cNvSpPr>
            <a:spLocks noChangeArrowheads="1"/>
          </p:cNvSpPr>
          <p:nvPr/>
        </p:nvSpPr>
        <p:spPr bwMode="auto">
          <a:xfrm>
            <a:off x="2987824" y="3429000"/>
            <a:ext cx="4896544" cy="21602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0" name="Rechteck2"/>
          <p:cNvSpPr>
            <a:spLocks noChangeArrowheads="1"/>
          </p:cNvSpPr>
          <p:nvPr/>
        </p:nvSpPr>
        <p:spPr bwMode="auto">
          <a:xfrm>
            <a:off x="2411760" y="3429000"/>
            <a:ext cx="576064" cy="216024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42" name="Gerade Verbindung mit Pfeil 41"/>
          <p:cNvCxnSpPr/>
          <p:nvPr/>
        </p:nvCxnSpPr>
        <p:spPr bwMode="auto">
          <a:xfrm>
            <a:off x="2627784" y="2420888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2907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4. Nichtlineare Systeme: Aktivitätswellen auf dem Eisendraht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395536" y="1628800"/>
            <a:ext cx="6755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4. Nach einiger Zeit bildet sich links eine neue Passivschicht aus:</a:t>
            </a:r>
            <a:endParaRPr lang="de-DE" dirty="0"/>
          </a:p>
        </p:txBody>
      </p:sp>
      <p:sp>
        <p:nvSpPr>
          <p:cNvPr id="24" name="Rechteck4"/>
          <p:cNvSpPr>
            <a:spLocks noChangeArrowheads="1"/>
          </p:cNvSpPr>
          <p:nvPr/>
        </p:nvSpPr>
        <p:spPr bwMode="auto">
          <a:xfrm>
            <a:off x="899592" y="2852936"/>
            <a:ext cx="6984776" cy="570087"/>
          </a:xfrm>
          <a:prstGeom prst="rect">
            <a:avLst/>
          </a:prstGeom>
          <a:solidFill>
            <a:schemeClr val="bg1">
              <a:lumMod val="85000"/>
              <a:alpha val="83000"/>
            </a:schemeClr>
          </a:solid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hteck2"/>
          <p:cNvSpPr>
            <a:spLocks noChangeArrowheads="1"/>
          </p:cNvSpPr>
          <p:nvPr/>
        </p:nvSpPr>
        <p:spPr bwMode="auto">
          <a:xfrm>
            <a:off x="2987824" y="2636912"/>
            <a:ext cx="4896544" cy="21602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7" name="Textbox2"/>
          <p:cNvSpPr txBox="1">
            <a:spLocks noChangeArrowheads="1"/>
          </p:cNvSpPr>
          <p:nvPr/>
        </p:nvSpPr>
        <p:spPr bwMode="auto">
          <a:xfrm>
            <a:off x="4788024" y="3717032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passiv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2"/>
          <p:cNvSpPr txBox="1">
            <a:spLocks noChangeArrowheads="1"/>
          </p:cNvSpPr>
          <p:nvPr/>
        </p:nvSpPr>
        <p:spPr bwMode="auto">
          <a:xfrm>
            <a:off x="1979712" y="3573016"/>
            <a:ext cx="576064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aktiv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4"/>
          <p:cNvSpPr txBox="1">
            <a:spLocks noChangeArrowheads="1"/>
          </p:cNvSpPr>
          <p:nvPr/>
        </p:nvSpPr>
        <p:spPr bwMode="auto">
          <a:xfrm>
            <a:off x="4644008" y="2924944"/>
            <a:ext cx="429031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400" baseline="30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Gerade Verbindung mit Pfeil 35"/>
          <p:cNvCxnSpPr/>
          <p:nvPr/>
        </p:nvCxnSpPr>
        <p:spPr bwMode="auto">
          <a:xfrm>
            <a:off x="2915816" y="3140968"/>
            <a:ext cx="1008112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2483768" y="2924944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</a:t>
            </a:r>
            <a:r>
              <a:rPr lang="de-DE" baseline="30000" dirty="0" smtClean="0"/>
              <a:t>-</a:t>
            </a:r>
            <a:endParaRPr lang="de-DE" baseline="30000" dirty="0"/>
          </a:p>
        </p:txBody>
      </p:sp>
      <p:sp>
        <p:nvSpPr>
          <p:cNvPr id="38" name="Rechteck2"/>
          <p:cNvSpPr>
            <a:spLocks noChangeArrowheads="1"/>
          </p:cNvSpPr>
          <p:nvPr/>
        </p:nvSpPr>
        <p:spPr bwMode="auto">
          <a:xfrm>
            <a:off x="899592" y="2636912"/>
            <a:ext cx="576064" cy="21602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Rechteck2"/>
          <p:cNvSpPr>
            <a:spLocks noChangeArrowheads="1"/>
          </p:cNvSpPr>
          <p:nvPr/>
        </p:nvSpPr>
        <p:spPr bwMode="auto">
          <a:xfrm>
            <a:off x="2987824" y="3429000"/>
            <a:ext cx="4896544" cy="21602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0" name="Rechteck2"/>
          <p:cNvSpPr>
            <a:spLocks noChangeArrowheads="1"/>
          </p:cNvSpPr>
          <p:nvPr/>
        </p:nvSpPr>
        <p:spPr bwMode="auto">
          <a:xfrm>
            <a:off x="899592" y="3429000"/>
            <a:ext cx="576064" cy="21602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42" name="Gerade Verbindung mit Pfeil 41"/>
          <p:cNvCxnSpPr/>
          <p:nvPr/>
        </p:nvCxnSpPr>
        <p:spPr bwMode="auto">
          <a:xfrm>
            <a:off x="3059832" y="2420888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feld 25"/>
          <p:cNvSpPr txBox="1"/>
          <p:nvPr/>
        </p:nvSpPr>
        <p:spPr>
          <a:xfrm>
            <a:off x="683568" y="4437112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Ursache: durch die H</a:t>
            </a:r>
            <a:r>
              <a:rPr lang="de-DE" baseline="-25000" dirty="0" smtClean="0"/>
              <a:t>2</a:t>
            </a:r>
            <a:r>
              <a:rPr lang="de-DE" dirty="0" smtClean="0"/>
              <a:t>O</a:t>
            </a:r>
            <a:r>
              <a:rPr lang="de-DE" baseline="-25000" dirty="0" smtClean="0"/>
              <a:t>2</a:t>
            </a:r>
            <a:r>
              <a:rPr lang="de-DE" dirty="0" smtClean="0"/>
              <a:t>-Zersetzung ist die Lösung lokal an Protonen verarmt, also basischer geworden -&gt; Verschiebung des Flade-Potentials zu negativeren Potentialen:</a:t>
            </a:r>
            <a:endParaRPr lang="de-DE" dirty="0"/>
          </a:p>
        </p:txBody>
      </p:sp>
      <p:graphicFrame>
        <p:nvGraphicFramePr>
          <p:cNvPr id="30" name="Objekt 29"/>
          <p:cNvGraphicFramePr>
            <a:graphicFrameLocks noChangeAspect="1"/>
          </p:cNvGraphicFramePr>
          <p:nvPr/>
        </p:nvGraphicFramePr>
        <p:xfrm>
          <a:off x="2123728" y="5373216"/>
          <a:ext cx="3744416" cy="518457"/>
        </p:xfrm>
        <a:graphic>
          <a:graphicData uri="http://schemas.openxmlformats.org/presentationml/2006/ole">
            <p:oleObj spid="_x0000_s23554" name="Formel" r:id="rId4" imgW="1650960" imgH="228600" progId="Equation.3">
              <p:embed/>
            </p:oleObj>
          </a:graphicData>
        </a:graphic>
      </p:graphicFrame>
      <p:sp>
        <p:nvSpPr>
          <p:cNvPr id="35" name="Textfeld 34"/>
          <p:cNvSpPr txBox="1"/>
          <p:nvPr/>
        </p:nvSpPr>
        <p:spPr>
          <a:xfrm>
            <a:off x="6084168" y="5445224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(für Eisen)</a:t>
            </a:r>
            <a:endParaRPr lang="de-DE" dirty="0"/>
          </a:p>
        </p:txBody>
      </p:sp>
      <p:sp>
        <p:nvSpPr>
          <p:cNvPr id="41" name="Textfeld 40"/>
          <p:cNvSpPr txBox="1"/>
          <p:nvPr/>
        </p:nvSpPr>
        <p:spPr>
          <a:xfrm>
            <a:off x="1763688" y="2420888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pH</a:t>
            </a:r>
            <a:endParaRPr lang="de-DE" dirty="0"/>
          </a:p>
        </p:txBody>
      </p:sp>
      <p:cxnSp>
        <p:nvCxnSpPr>
          <p:cNvPr id="44" name="Gerade Verbindung mit Pfeil 43"/>
          <p:cNvCxnSpPr/>
          <p:nvPr/>
        </p:nvCxnSpPr>
        <p:spPr bwMode="auto">
          <a:xfrm flipV="1">
            <a:off x="2267744" y="2420888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2907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4. Nichtlineare Systeme: Aktivitätswellen auf dem Eisendraht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395536" y="1628800"/>
            <a:ext cx="5288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5. Wann kann der Draht erneut angeregt werden?</a:t>
            </a:r>
            <a:endParaRPr lang="de-DE" dirty="0"/>
          </a:p>
        </p:txBody>
      </p:sp>
      <p:sp>
        <p:nvSpPr>
          <p:cNvPr id="27" name="Textbox2"/>
          <p:cNvSpPr txBox="1">
            <a:spLocks noChangeArrowheads="1"/>
          </p:cNvSpPr>
          <p:nvPr/>
        </p:nvSpPr>
        <p:spPr bwMode="auto">
          <a:xfrm>
            <a:off x="4788024" y="3717032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passiv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2"/>
          <p:cNvSpPr txBox="1">
            <a:spLocks noChangeArrowheads="1"/>
          </p:cNvSpPr>
          <p:nvPr/>
        </p:nvSpPr>
        <p:spPr bwMode="auto">
          <a:xfrm>
            <a:off x="6300192" y="3573016"/>
            <a:ext cx="576064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aktiv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hteck4"/>
          <p:cNvSpPr>
            <a:spLocks noChangeArrowheads="1"/>
          </p:cNvSpPr>
          <p:nvPr/>
        </p:nvSpPr>
        <p:spPr bwMode="auto">
          <a:xfrm flipH="1">
            <a:off x="971600" y="2780928"/>
            <a:ext cx="6984776" cy="570087"/>
          </a:xfrm>
          <a:prstGeom prst="rect">
            <a:avLst/>
          </a:prstGeom>
          <a:solidFill>
            <a:schemeClr val="bg1">
              <a:lumMod val="85000"/>
              <a:alpha val="83000"/>
            </a:schemeClr>
          </a:solid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hteck2"/>
          <p:cNvSpPr>
            <a:spLocks noChangeArrowheads="1"/>
          </p:cNvSpPr>
          <p:nvPr/>
        </p:nvSpPr>
        <p:spPr bwMode="auto">
          <a:xfrm flipH="1">
            <a:off x="971600" y="2564904"/>
            <a:ext cx="489654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Rechteck2"/>
          <p:cNvSpPr>
            <a:spLocks noChangeArrowheads="1"/>
          </p:cNvSpPr>
          <p:nvPr/>
        </p:nvSpPr>
        <p:spPr bwMode="auto">
          <a:xfrm flipH="1">
            <a:off x="7380312" y="2564904"/>
            <a:ext cx="57606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Rechteck2"/>
          <p:cNvSpPr>
            <a:spLocks noChangeArrowheads="1"/>
          </p:cNvSpPr>
          <p:nvPr/>
        </p:nvSpPr>
        <p:spPr bwMode="auto">
          <a:xfrm flipH="1">
            <a:off x="971600" y="3356992"/>
            <a:ext cx="489654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0" name="Rechteck2"/>
          <p:cNvSpPr>
            <a:spLocks noChangeArrowheads="1"/>
          </p:cNvSpPr>
          <p:nvPr/>
        </p:nvSpPr>
        <p:spPr bwMode="auto">
          <a:xfrm flipH="1">
            <a:off x="7380312" y="3356992"/>
            <a:ext cx="57606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42" name="Gerade Verbindung mit Pfeil 41"/>
          <p:cNvCxnSpPr/>
          <p:nvPr/>
        </p:nvCxnSpPr>
        <p:spPr bwMode="auto">
          <a:xfrm>
            <a:off x="6660232" y="2420888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feld 25"/>
          <p:cNvSpPr txBox="1"/>
          <p:nvPr/>
        </p:nvSpPr>
        <p:spPr>
          <a:xfrm>
            <a:off x="683568" y="443711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Wenn durch Diffusion sich an der Drahtoberfläche wieder die Protonenkonzentration normalisiert hat!</a:t>
            </a:r>
            <a:endParaRPr lang="de-DE" dirty="0"/>
          </a:p>
        </p:txBody>
      </p:sp>
      <p:sp>
        <p:nvSpPr>
          <p:cNvPr id="41" name="Textfeld 40"/>
          <p:cNvSpPr txBox="1"/>
          <p:nvPr/>
        </p:nvSpPr>
        <p:spPr>
          <a:xfrm>
            <a:off x="6012160" y="2420888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pH</a:t>
            </a:r>
            <a:endParaRPr lang="de-DE" dirty="0"/>
          </a:p>
        </p:txBody>
      </p:sp>
      <p:cxnSp>
        <p:nvCxnSpPr>
          <p:cNvPr id="44" name="Gerade Verbindung mit Pfeil 43"/>
          <p:cNvCxnSpPr/>
          <p:nvPr/>
        </p:nvCxnSpPr>
        <p:spPr bwMode="auto">
          <a:xfrm flipV="1">
            <a:off x="6516216" y="2420888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hteck 31"/>
          <p:cNvSpPr/>
          <p:nvPr/>
        </p:nvSpPr>
        <p:spPr bwMode="auto">
          <a:xfrm>
            <a:off x="251520" y="2564904"/>
            <a:ext cx="864096" cy="369332"/>
          </a:xfrm>
          <a:prstGeom prst="rect">
            <a:avLst/>
          </a:prstGeom>
          <a:solidFill>
            <a:schemeClr val="tx2">
              <a:lumMod val="60000"/>
              <a:lumOff val="40000"/>
              <a:alpha val="3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Zn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13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2907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4. Nichtlineare Systeme: Aktivitätswellen auf dem Eisendraht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395536" y="1628800"/>
            <a:ext cx="3747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5. Zusammenfassung des Effektes:</a:t>
            </a:r>
            <a:endParaRPr lang="de-DE" dirty="0"/>
          </a:p>
        </p:txBody>
      </p:sp>
      <p:sp>
        <p:nvSpPr>
          <p:cNvPr id="27" name="Textbox2"/>
          <p:cNvSpPr txBox="1">
            <a:spLocks noChangeArrowheads="1"/>
          </p:cNvSpPr>
          <p:nvPr/>
        </p:nvSpPr>
        <p:spPr bwMode="auto">
          <a:xfrm>
            <a:off x="4788024" y="3501008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passiv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2"/>
          <p:cNvSpPr txBox="1">
            <a:spLocks noChangeArrowheads="1"/>
          </p:cNvSpPr>
          <p:nvPr/>
        </p:nvSpPr>
        <p:spPr bwMode="auto">
          <a:xfrm>
            <a:off x="6300192" y="3356992"/>
            <a:ext cx="576064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aktiv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hteck4"/>
          <p:cNvSpPr>
            <a:spLocks noChangeArrowheads="1"/>
          </p:cNvSpPr>
          <p:nvPr/>
        </p:nvSpPr>
        <p:spPr bwMode="auto">
          <a:xfrm flipH="1">
            <a:off x="971600" y="2564904"/>
            <a:ext cx="6984776" cy="570087"/>
          </a:xfrm>
          <a:prstGeom prst="rect">
            <a:avLst/>
          </a:prstGeom>
          <a:solidFill>
            <a:schemeClr val="bg1">
              <a:lumMod val="85000"/>
              <a:alpha val="83000"/>
            </a:schemeClr>
          </a:solid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hteck2"/>
          <p:cNvSpPr>
            <a:spLocks noChangeArrowheads="1"/>
          </p:cNvSpPr>
          <p:nvPr/>
        </p:nvSpPr>
        <p:spPr bwMode="auto">
          <a:xfrm flipH="1">
            <a:off x="1691680" y="2348880"/>
            <a:ext cx="417646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Rechteck2"/>
          <p:cNvSpPr>
            <a:spLocks noChangeArrowheads="1"/>
          </p:cNvSpPr>
          <p:nvPr/>
        </p:nvSpPr>
        <p:spPr bwMode="auto">
          <a:xfrm flipH="1">
            <a:off x="7380312" y="2348880"/>
            <a:ext cx="57606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Rechteck2"/>
          <p:cNvSpPr>
            <a:spLocks noChangeArrowheads="1"/>
          </p:cNvSpPr>
          <p:nvPr/>
        </p:nvSpPr>
        <p:spPr bwMode="auto">
          <a:xfrm flipH="1">
            <a:off x="1691680" y="3140968"/>
            <a:ext cx="417646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0" name="Rechteck2"/>
          <p:cNvSpPr>
            <a:spLocks noChangeArrowheads="1"/>
          </p:cNvSpPr>
          <p:nvPr/>
        </p:nvSpPr>
        <p:spPr bwMode="auto">
          <a:xfrm flipH="1">
            <a:off x="7380312" y="3140968"/>
            <a:ext cx="576064" cy="2160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42" name="Gerade Verbindung mit Pfeil 41"/>
          <p:cNvCxnSpPr/>
          <p:nvPr/>
        </p:nvCxnSpPr>
        <p:spPr bwMode="auto">
          <a:xfrm>
            <a:off x="6660232" y="2204864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feld 25"/>
          <p:cNvSpPr txBox="1"/>
          <p:nvPr/>
        </p:nvSpPr>
        <p:spPr>
          <a:xfrm>
            <a:off x="611560" y="3861048"/>
            <a:ext cx="403244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Gerichtete Bewegung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Konstante Geschwindigkeit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Erholungsphase nötig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Pulse bei ständiger Anregung</a:t>
            </a:r>
            <a:endParaRPr lang="de-DE" dirty="0"/>
          </a:p>
        </p:txBody>
      </p:sp>
      <p:sp>
        <p:nvSpPr>
          <p:cNvPr id="41" name="Textfeld 40"/>
          <p:cNvSpPr txBox="1"/>
          <p:nvPr/>
        </p:nvSpPr>
        <p:spPr>
          <a:xfrm>
            <a:off x="6012160" y="220486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pH</a:t>
            </a:r>
            <a:endParaRPr lang="de-DE" dirty="0"/>
          </a:p>
        </p:txBody>
      </p:sp>
      <p:cxnSp>
        <p:nvCxnSpPr>
          <p:cNvPr id="44" name="Gerade Verbindung mit Pfeil 43"/>
          <p:cNvCxnSpPr/>
          <p:nvPr/>
        </p:nvCxnSpPr>
        <p:spPr bwMode="auto">
          <a:xfrm flipV="1">
            <a:off x="6516216" y="2204864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feld 19"/>
          <p:cNvSpPr txBox="1"/>
          <p:nvPr/>
        </p:nvSpPr>
        <p:spPr>
          <a:xfrm>
            <a:off x="4788024" y="4365104"/>
            <a:ext cx="410445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Analogie zur Erregungsleitung in Nervenbahnen!</a:t>
            </a:r>
          </a:p>
          <a:p>
            <a:r>
              <a:rPr lang="de-DE" dirty="0" smtClean="0">
                <a:sym typeface="Wingdings" pitchFamily="2" charset="2"/>
              </a:rPr>
              <a:t>(Ostwald-Lillie-Modell)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14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1766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5. Dendriten und andere fraktale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251520" y="148478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Fraktale</a:t>
            </a:r>
            <a:r>
              <a:rPr lang="de-DE" dirty="0" smtClean="0"/>
              <a:t>: geometrische Eigenschaft einer selbstähnlichen Formung auf allen Größenskalen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251520" y="2420888"/>
            <a:ext cx="7723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Ursprung 1922: L.F. Richardson: „Wie lang ist die Küste Großbritanniens?“</a:t>
            </a:r>
            <a:endParaRPr lang="de-DE" dirty="0"/>
          </a:p>
        </p:txBody>
      </p:sp>
      <p:sp>
        <p:nvSpPr>
          <p:cNvPr id="29" name="Textfeld 28"/>
          <p:cNvSpPr txBox="1"/>
          <p:nvPr/>
        </p:nvSpPr>
        <p:spPr>
          <a:xfrm>
            <a:off x="323528" y="3140968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Messung auf der Landkarte: Approximation  der zerklüfteten Küstenlinie durch einen Polygonzug:</a:t>
            </a:r>
          </a:p>
        </p:txBody>
      </p:sp>
      <p:graphicFrame>
        <p:nvGraphicFramePr>
          <p:cNvPr id="30" name="Objekt 29"/>
          <p:cNvGraphicFramePr>
            <a:graphicFrameLocks noChangeAspect="1"/>
          </p:cNvGraphicFramePr>
          <p:nvPr/>
        </p:nvGraphicFramePr>
        <p:xfrm>
          <a:off x="395536" y="3861048"/>
          <a:ext cx="4872541" cy="432048"/>
        </p:xfrm>
        <a:graphic>
          <a:graphicData uri="http://schemas.openxmlformats.org/presentationml/2006/ole">
            <p:oleObj spid="_x0000_s25602" name="Formel" r:id="rId3" imgW="2577960" imgH="228600" progId="Equation.3">
              <p:embed/>
            </p:oleObj>
          </a:graphicData>
        </a:graphic>
      </p:graphicFrame>
      <p:sp>
        <p:nvSpPr>
          <p:cNvPr id="31" name="Freihandform 30"/>
          <p:cNvSpPr/>
          <p:nvPr/>
        </p:nvSpPr>
        <p:spPr bwMode="auto">
          <a:xfrm>
            <a:off x="6012160" y="3573017"/>
            <a:ext cx="2304256" cy="2371414"/>
          </a:xfrm>
          <a:custGeom>
            <a:avLst/>
            <a:gdLst>
              <a:gd name="connsiteX0" fmla="*/ 952500 w 1346200"/>
              <a:gd name="connsiteY0" fmla="*/ 3465 h 2226795"/>
              <a:gd name="connsiteX1" fmla="*/ 736600 w 1346200"/>
              <a:gd name="connsiteY1" fmla="*/ 28865 h 2226795"/>
              <a:gd name="connsiteX2" fmla="*/ 698500 w 1346200"/>
              <a:gd name="connsiteY2" fmla="*/ 54265 h 2226795"/>
              <a:gd name="connsiteX3" fmla="*/ 685800 w 1346200"/>
              <a:gd name="connsiteY3" fmla="*/ 92365 h 2226795"/>
              <a:gd name="connsiteX4" fmla="*/ 698500 w 1346200"/>
              <a:gd name="connsiteY4" fmla="*/ 155865 h 2226795"/>
              <a:gd name="connsiteX5" fmla="*/ 660400 w 1346200"/>
              <a:gd name="connsiteY5" fmla="*/ 181265 h 2226795"/>
              <a:gd name="connsiteX6" fmla="*/ 571500 w 1346200"/>
              <a:gd name="connsiteY6" fmla="*/ 193965 h 2226795"/>
              <a:gd name="connsiteX7" fmla="*/ 622300 w 1346200"/>
              <a:gd name="connsiteY7" fmla="*/ 270165 h 2226795"/>
              <a:gd name="connsiteX8" fmla="*/ 673100 w 1346200"/>
              <a:gd name="connsiteY8" fmla="*/ 346365 h 2226795"/>
              <a:gd name="connsiteX9" fmla="*/ 698500 w 1346200"/>
              <a:gd name="connsiteY9" fmla="*/ 524165 h 2226795"/>
              <a:gd name="connsiteX10" fmla="*/ 723900 w 1346200"/>
              <a:gd name="connsiteY10" fmla="*/ 562265 h 2226795"/>
              <a:gd name="connsiteX11" fmla="*/ 762000 w 1346200"/>
              <a:gd name="connsiteY11" fmla="*/ 574965 h 2226795"/>
              <a:gd name="connsiteX12" fmla="*/ 622300 w 1346200"/>
              <a:gd name="connsiteY12" fmla="*/ 587665 h 2226795"/>
              <a:gd name="connsiteX13" fmla="*/ 635000 w 1346200"/>
              <a:gd name="connsiteY13" fmla="*/ 625765 h 2226795"/>
              <a:gd name="connsiteX14" fmla="*/ 711200 w 1346200"/>
              <a:gd name="connsiteY14" fmla="*/ 689265 h 2226795"/>
              <a:gd name="connsiteX15" fmla="*/ 673100 w 1346200"/>
              <a:gd name="connsiteY15" fmla="*/ 714665 h 2226795"/>
              <a:gd name="connsiteX16" fmla="*/ 698500 w 1346200"/>
              <a:gd name="connsiteY16" fmla="*/ 803565 h 2226795"/>
              <a:gd name="connsiteX17" fmla="*/ 660400 w 1346200"/>
              <a:gd name="connsiteY17" fmla="*/ 828965 h 2226795"/>
              <a:gd name="connsiteX18" fmla="*/ 622300 w 1346200"/>
              <a:gd name="connsiteY18" fmla="*/ 841665 h 2226795"/>
              <a:gd name="connsiteX19" fmla="*/ 469900 w 1346200"/>
              <a:gd name="connsiteY19" fmla="*/ 867065 h 2226795"/>
              <a:gd name="connsiteX20" fmla="*/ 431800 w 1346200"/>
              <a:gd name="connsiteY20" fmla="*/ 879765 h 2226795"/>
              <a:gd name="connsiteX21" fmla="*/ 355600 w 1346200"/>
              <a:gd name="connsiteY21" fmla="*/ 943265 h 2226795"/>
              <a:gd name="connsiteX22" fmla="*/ 330200 w 1346200"/>
              <a:gd name="connsiteY22" fmla="*/ 1019465 h 2226795"/>
              <a:gd name="connsiteX23" fmla="*/ 317500 w 1346200"/>
              <a:gd name="connsiteY23" fmla="*/ 1057565 h 2226795"/>
              <a:gd name="connsiteX24" fmla="*/ 304800 w 1346200"/>
              <a:gd name="connsiteY24" fmla="*/ 1184565 h 2226795"/>
              <a:gd name="connsiteX25" fmla="*/ 266700 w 1346200"/>
              <a:gd name="connsiteY25" fmla="*/ 1209965 h 2226795"/>
              <a:gd name="connsiteX26" fmla="*/ 0 w 1346200"/>
              <a:gd name="connsiteY26" fmla="*/ 1222665 h 2226795"/>
              <a:gd name="connsiteX27" fmla="*/ 25400 w 1346200"/>
              <a:gd name="connsiteY27" fmla="*/ 1298865 h 2226795"/>
              <a:gd name="connsiteX28" fmla="*/ 76200 w 1346200"/>
              <a:gd name="connsiteY28" fmla="*/ 1375065 h 2226795"/>
              <a:gd name="connsiteX29" fmla="*/ 101600 w 1346200"/>
              <a:gd name="connsiteY29" fmla="*/ 1413165 h 2226795"/>
              <a:gd name="connsiteX30" fmla="*/ 165100 w 1346200"/>
              <a:gd name="connsiteY30" fmla="*/ 1489365 h 2226795"/>
              <a:gd name="connsiteX31" fmla="*/ 88900 w 1346200"/>
              <a:gd name="connsiteY31" fmla="*/ 1502065 h 2226795"/>
              <a:gd name="connsiteX32" fmla="*/ 101600 w 1346200"/>
              <a:gd name="connsiteY32" fmla="*/ 1540165 h 2226795"/>
              <a:gd name="connsiteX33" fmla="*/ 165100 w 1346200"/>
              <a:gd name="connsiteY33" fmla="*/ 1603665 h 2226795"/>
              <a:gd name="connsiteX34" fmla="*/ 190500 w 1346200"/>
              <a:gd name="connsiteY34" fmla="*/ 1641765 h 2226795"/>
              <a:gd name="connsiteX35" fmla="*/ 241300 w 1346200"/>
              <a:gd name="connsiteY35" fmla="*/ 1654465 h 2226795"/>
              <a:gd name="connsiteX36" fmla="*/ 279400 w 1346200"/>
              <a:gd name="connsiteY36" fmla="*/ 1667165 h 2226795"/>
              <a:gd name="connsiteX37" fmla="*/ 330200 w 1346200"/>
              <a:gd name="connsiteY37" fmla="*/ 1692565 h 2226795"/>
              <a:gd name="connsiteX38" fmla="*/ 482600 w 1346200"/>
              <a:gd name="connsiteY38" fmla="*/ 1705265 h 2226795"/>
              <a:gd name="connsiteX39" fmla="*/ 495300 w 1346200"/>
              <a:gd name="connsiteY39" fmla="*/ 1768765 h 2226795"/>
              <a:gd name="connsiteX40" fmla="*/ 533400 w 1346200"/>
              <a:gd name="connsiteY40" fmla="*/ 1781465 h 2226795"/>
              <a:gd name="connsiteX41" fmla="*/ 622300 w 1346200"/>
              <a:gd name="connsiteY41" fmla="*/ 1794165 h 2226795"/>
              <a:gd name="connsiteX42" fmla="*/ 660400 w 1346200"/>
              <a:gd name="connsiteY42" fmla="*/ 1806865 h 2226795"/>
              <a:gd name="connsiteX43" fmla="*/ 698500 w 1346200"/>
              <a:gd name="connsiteY43" fmla="*/ 1832265 h 2226795"/>
              <a:gd name="connsiteX44" fmla="*/ 774700 w 1346200"/>
              <a:gd name="connsiteY44" fmla="*/ 1806865 h 2226795"/>
              <a:gd name="connsiteX45" fmla="*/ 812800 w 1346200"/>
              <a:gd name="connsiteY45" fmla="*/ 1819565 h 2226795"/>
              <a:gd name="connsiteX46" fmla="*/ 838200 w 1346200"/>
              <a:gd name="connsiteY46" fmla="*/ 1857665 h 2226795"/>
              <a:gd name="connsiteX47" fmla="*/ 876300 w 1346200"/>
              <a:gd name="connsiteY47" fmla="*/ 1908465 h 2226795"/>
              <a:gd name="connsiteX48" fmla="*/ 901700 w 1346200"/>
              <a:gd name="connsiteY48" fmla="*/ 1946565 h 2226795"/>
              <a:gd name="connsiteX49" fmla="*/ 1016000 w 1346200"/>
              <a:gd name="connsiteY49" fmla="*/ 1984665 h 2226795"/>
              <a:gd name="connsiteX50" fmla="*/ 1054100 w 1346200"/>
              <a:gd name="connsiteY50" fmla="*/ 1997365 h 2226795"/>
              <a:gd name="connsiteX51" fmla="*/ 1092200 w 1346200"/>
              <a:gd name="connsiteY51" fmla="*/ 2010065 h 2226795"/>
              <a:gd name="connsiteX52" fmla="*/ 1117600 w 1346200"/>
              <a:gd name="connsiteY52" fmla="*/ 2048165 h 2226795"/>
              <a:gd name="connsiteX53" fmla="*/ 1155700 w 1346200"/>
              <a:gd name="connsiteY53" fmla="*/ 2124365 h 2226795"/>
              <a:gd name="connsiteX54" fmla="*/ 1193800 w 1346200"/>
              <a:gd name="connsiteY54" fmla="*/ 2149765 h 2226795"/>
              <a:gd name="connsiteX55" fmla="*/ 1206500 w 1346200"/>
              <a:gd name="connsiteY55" fmla="*/ 2187865 h 2226795"/>
              <a:gd name="connsiteX56" fmla="*/ 1333500 w 1346200"/>
              <a:gd name="connsiteY56" fmla="*/ 2225965 h 2226795"/>
              <a:gd name="connsiteX57" fmla="*/ 1346200 w 1346200"/>
              <a:gd name="connsiteY57" fmla="*/ 2225965 h 2226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346200" h="2226795">
                <a:moveTo>
                  <a:pt x="952500" y="3465"/>
                </a:moveTo>
                <a:cubicBezTo>
                  <a:pt x="924406" y="5472"/>
                  <a:pt x="794331" y="0"/>
                  <a:pt x="736600" y="28865"/>
                </a:cubicBezTo>
                <a:cubicBezTo>
                  <a:pt x="722948" y="35691"/>
                  <a:pt x="711200" y="45798"/>
                  <a:pt x="698500" y="54265"/>
                </a:cubicBezTo>
                <a:cubicBezTo>
                  <a:pt x="694267" y="66965"/>
                  <a:pt x="685800" y="78978"/>
                  <a:pt x="685800" y="92365"/>
                </a:cubicBezTo>
                <a:cubicBezTo>
                  <a:pt x="685800" y="113951"/>
                  <a:pt x="704430" y="135110"/>
                  <a:pt x="698500" y="155865"/>
                </a:cubicBezTo>
                <a:cubicBezTo>
                  <a:pt x="694307" y="170541"/>
                  <a:pt x="675020" y="176879"/>
                  <a:pt x="660400" y="181265"/>
                </a:cubicBezTo>
                <a:cubicBezTo>
                  <a:pt x="631728" y="189867"/>
                  <a:pt x="601133" y="189732"/>
                  <a:pt x="571500" y="193965"/>
                </a:cubicBezTo>
                <a:cubicBezTo>
                  <a:pt x="595789" y="266831"/>
                  <a:pt x="566806" y="198816"/>
                  <a:pt x="622300" y="270165"/>
                </a:cubicBezTo>
                <a:cubicBezTo>
                  <a:pt x="641042" y="294262"/>
                  <a:pt x="673100" y="346365"/>
                  <a:pt x="673100" y="346365"/>
                </a:cubicBezTo>
                <a:cubicBezTo>
                  <a:pt x="676345" y="382057"/>
                  <a:pt x="674068" y="475300"/>
                  <a:pt x="698500" y="524165"/>
                </a:cubicBezTo>
                <a:cubicBezTo>
                  <a:pt x="705326" y="537817"/>
                  <a:pt x="711981" y="552730"/>
                  <a:pt x="723900" y="562265"/>
                </a:cubicBezTo>
                <a:cubicBezTo>
                  <a:pt x="734353" y="570628"/>
                  <a:pt x="749300" y="570732"/>
                  <a:pt x="762000" y="574965"/>
                </a:cubicBezTo>
                <a:cubicBezTo>
                  <a:pt x="715433" y="579198"/>
                  <a:pt x="665714" y="570299"/>
                  <a:pt x="622300" y="587665"/>
                </a:cubicBezTo>
                <a:cubicBezTo>
                  <a:pt x="609871" y="592637"/>
                  <a:pt x="627574" y="614626"/>
                  <a:pt x="635000" y="625765"/>
                </a:cubicBezTo>
                <a:cubicBezTo>
                  <a:pt x="654557" y="655101"/>
                  <a:pt x="683087" y="670523"/>
                  <a:pt x="711200" y="689265"/>
                </a:cubicBezTo>
                <a:cubicBezTo>
                  <a:pt x="698500" y="697732"/>
                  <a:pt x="677927" y="700185"/>
                  <a:pt x="673100" y="714665"/>
                </a:cubicBezTo>
                <a:cubicBezTo>
                  <a:pt x="670442" y="722638"/>
                  <a:pt x="694550" y="791714"/>
                  <a:pt x="698500" y="803565"/>
                </a:cubicBezTo>
                <a:cubicBezTo>
                  <a:pt x="685800" y="812032"/>
                  <a:pt x="674052" y="822139"/>
                  <a:pt x="660400" y="828965"/>
                </a:cubicBezTo>
                <a:cubicBezTo>
                  <a:pt x="648426" y="834952"/>
                  <a:pt x="635172" y="837987"/>
                  <a:pt x="622300" y="841665"/>
                </a:cubicBezTo>
                <a:cubicBezTo>
                  <a:pt x="557036" y="860312"/>
                  <a:pt x="552358" y="856758"/>
                  <a:pt x="469900" y="867065"/>
                </a:cubicBezTo>
                <a:cubicBezTo>
                  <a:pt x="457200" y="871298"/>
                  <a:pt x="443774" y="873778"/>
                  <a:pt x="431800" y="879765"/>
                </a:cubicBezTo>
                <a:cubicBezTo>
                  <a:pt x="396437" y="897446"/>
                  <a:pt x="383687" y="915178"/>
                  <a:pt x="355600" y="943265"/>
                </a:cubicBezTo>
                <a:lnTo>
                  <a:pt x="330200" y="1019465"/>
                </a:lnTo>
                <a:lnTo>
                  <a:pt x="317500" y="1057565"/>
                </a:lnTo>
                <a:cubicBezTo>
                  <a:pt x="313267" y="1099898"/>
                  <a:pt x="318254" y="1144204"/>
                  <a:pt x="304800" y="1184565"/>
                </a:cubicBezTo>
                <a:cubicBezTo>
                  <a:pt x="299973" y="1199045"/>
                  <a:pt x="281846" y="1208072"/>
                  <a:pt x="266700" y="1209965"/>
                </a:cubicBezTo>
                <a:cubicBezTo>
                  <a:pt x="178387" y="1221004"/>
                  <a:pt x="88900" y="1218432"/>
                  <a:pt x="0" y="1222665"/>
                </a:cubicBezTo>
                <a:cubicBezTo>
                  <a:pt x="8467" y="1248065"/>
                  <a:pt x="13426" y="1274918"/>
                  <a:pt x="25400" y="1298865"/>
                </a:cubicBezTo>
                <a:cubicBezTo>
                  <a:pt x="39052" y="1326169"/>
                  <a:pt x="59267" y="1349665"/>
                  <a:pt x="76200" y="1375065"/>
                </a:cubicBezTo>
                <a:cubicBezTo>
                  <a:pt x="84667" y="1387765"/>
                  <a:pt x="90807" y="1402372"/>
                  <a:pt x="101600" y="1413165"/>
                </a:cubicBezTo>
                <a:cubicBezTo>
                  <a:pt x="150493" y="1462058"/>
                  <a:pt x="129737" y="1436321"/>
                  <a:pt x="165100" y="1489365"/>
                </a:cubicBezTo>
                <a:cubicBezTo>
                  <a:pt x="139700" y="1493598"/>
                  <a:pt x="109008" y="1485979"/>
                  <a:pt x="88900" y="1502065"/>
                </a:cubicBezTo>
                <a:cubicBezTo>
                  <a:pt x="78447" y="1510428"/>
                  <a:pt x="95613" y="1528191"/>
                  <a:pt x="101600" y="1540165"/>
                </a:cubicBezTo>
                <a:cubicBezTo>
                  <a:pt x="122767" y="1582498"/>
                  <a:pt x="127000" y="1578265"/>
                  <a:pt x="165100" y="1603665"/>
                </a:cubicBezTo>
                <a:cubicBezTo>
                  <a:pt x="173567" y="1616365"/>
                  <a:pt x="177800" y="1633298"/>
                  <a:pt x="190500" y="1641765"/>
                </a:cubicBezTo>
                <a:cubicBezTo>
                  <a:pt x="205023" y="1651447"/>
                  <a:pt x="224517" y="1649670"/>
                  <a:pt x="241300" y="1654465"/>
                </a:cubicBezTo>
                <a:cubicBezTo>
                  <a:pt x="254172" y="1658143"/>
                  <a:pt x="267095" y="1661892"/>
                  <a:pt x="279400" y="1667165"/>
                </a:cubicBezTo>
                <a:cubicBezTo>
                  <a:pt x="296801" y="1674623"/>
                  <a:pt x="311592" y="1689076"/>
                  <a:pt x="330200" y="1692565"/>
                </a:cubicBezTo>
                <a:cubicBezTo>
                  <a:pt x="380303" y="1701959"/>
                  <a:pt x="431800" y="1701032"/>
                  <a:pt x="482600" y="1705265"/>
                </a:cubicBezTo>
                <a:cubicBezTo>
                  <a:pt x="486833" y="1726432"/>
                  <a:pt x="483326" y="1750804"/>
                  <a:pt x="495300" y="1768765"/>
                </a:cubicBezTo>
                <a:cubicBezTo>
                  <a:pt x="502726" y="1779904"/>
                  <a:pt x="520273" y="1778840"/>
                  <a:pt x="533400" y="1781465"/>
                </a:cubicBezTo>
                <a:cubicBezTo>
                  <a:pt x="562753" y="1787336"/>
                  <a:pt x="592667" y="1789932"/>
                  <a:pt x="622300" y="1794165"/>
                </a:cubicBezTo>
                <a:cubicBezTo>
                  <a:pt x="635000" y="1798398"/>
                  <a:pt x="648426" y="1800878"/>
                  <a:pt x="660400" y="1806865"/>
                </a:cubicBezTo>
                <a:cubicBezTo>
                  <a:pt x="674052" y="1813691"/>
                  <a:pt x="683236" y="1832265"/>
                  <a:pt x="698500" y="1832265"/>
                </a:cubicBezTo>
                <a:cubicBezTo>
                  <a:pt x="725274" y="1832265"/>
                  <a:pt x="774700" y="1806865"/>
                  <a:pt x="774700" y="1806865"/>
                </a:cubicBezTo>
                <a:cubicBezTo>
                  <a:pt x="787400" y="1811098"/>
                  <a:pt x="802347" y="1811202"/>
                  <a:pt x="812800" y="1819565"/>
                </a:cubicBezTo>
                <a:cubicBezTo>
                  <a:pt x="824719" y="1829100"/>
                  <a:pt x="829328" y="1845245"/>
                  <a:pt x="838200" y="1857665"/>
                </a:cubicBezTo>
                <a:cubicBezTo>
                  <a:pt x="850503" y="1874889"/>
                  <a:pt x="863997" y="1891241"/>
                  <a:pt x="876300" y="1908465"/>
                </a:cubicBezTo>
                <a:cubicBezTo>
                  <a:pt x="885172" y="1920885"/>
                  <a:pt x="888757" y="1938475"/>
                  <a:pt x="901700" y="1946565"/>
                </a:cubicBezTo>
                <a:lnTo>
                  <a:pt x="1016000" y="1984665"/>
                </a:lnTo>
                <a:lnTo>
                  <a:pt x="1054100" y="1997365"/>
                </a:lnTo>
                <a:lnTo>
                  <a:pt x="1092200" y="2010065"/>
                </a:lnTo>
                <a:cubicBezTo>
                  <a:pt x="1100667" y="2022765"/>
                  <a:pt x="1110774" y="2034513"/>
                  <a:pt x="1117600" y="2048165"/>
                </a:cubicBezTo>
                <a:cubicBezTo>
                  <a:pt x="1138258" y="2089482"/>
                  <a:pt x="1119304" y="2087969"/>
                  <a:pt x="1155700" y="2124365"/>
                </a:cubicBezTo>
                <a:cubicBezTo>
                  <a:pt x="1166493" y="2135158"/>
                  <a:pt x="1181100" y="2141298"/>
                  <a:pt x="1193800" y="2149765"/>
                </a:cubicBezTo>
                <a:cubicBezTo>
                  <a:pt x="1198033" y="2162465"/>
                  <a:pt x="1195607" y="2180084"/>
                  <a:pt x="1206500" y="2187865"/>
                </a:cubicBezTo>
                <a:cubicBezTo>
                  <a:pt x="1219099" y="2196864"/>
                  <a:pt x="1308983" y="2221062"/>
                  <a:pt x="1333500" y="2225965"/>
                </a:cubicBezTo>
                <a:cubicBezTo>
                  <a:pt x="1337651" y="2226795"/>
                  <a:pt x="1341967" y="2225965"/>
                  <a:pt x="1346200" y="2225965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65" name="Gruppieren 64"/>
          <p:cNvGrpSpPr/>
          <p:nvPr/>
        </p:nvGrpSpPr>
        <p:grpSpPr>
          <a:xfrm>
            <a:off x="6012160" y="3576707"/>
            <a:ext cx="1869491" cy="2136919"/>
            <a:chOff x="6012160" y="3576707"/>
            <a:chExt cx="1869491" cy="2136919"/>
          </a:xfrm>
        </p:grpSpPr>
        <p:cxnSp>
          <p:nvCxnSpPr>
            <p:cNvPr id="33" name="Gerade Verbindung 32"/>
            <p:cNvCxnSpPr>
              <a:stCxn id="31" idx="0"/>
              <a:endCxn id="31" idx="9"/>
            </p:cNvCxnSpPr>
            <p:nvPr/>
          </p:nvCxnSpPr>
          <p:spPr bwMode="auto">
            <a:xfrm flipH="1">
              <a:off x="7207765" y="3576707"/>
              <a:ext cx="434765" cy="554517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Gerade Verbindung 34"/>
            <p:cNvCxnSpPr>
              <a:stCxn id="31" idx="9"/>
              <a:endCxn id="31" idx="21"/>
            </p:cNvCxnSpPr>
            <p:nvPr/>
          </p:nvCxnSpPr>
          <p:spPr bwMode="auto">
            <a:xfrm flipH="1">
              <a:off x="6620831" y="4131224"/>
              <a:ext cx="586934" cy="446319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Gerade Verbindung 36"/>
            <p:cNvCxnSpPr>
              <a:stCxn id="31" idx="21"/>
              <a:endCxn id="31" idx="26"/>
            </p:cNvCxnSpPr>
            <p:nvPr/>
          </p:nvCxnSpPr>
          <p:spPr bwMode="auto">
            <a:xfrm flipH="1">
              <a:off x="6012160" y="4577543"/>
              <a:ext cx="608671" cy="297545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Gerade Verbindung 45"/>
            <p:cNvCxnSpPr>
              <a:stCxn id="31" idx="26"/>
              <a:endCxn id="31" idx="36"/>
            </p:cNvCxnSpPr>
            <p:nvPr/>
          </p:nvCxnSpPr>
          <p:spPr bwMode="auto">
            <a:xfrm>
              <a:off x="6012160" y="4875088"/>
              <a:ext cx="478242" cy="473368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Gerade Verbindung 47"/>
            <p:cNvCxnSpPr>
              <a:stCxn id="31" idx="36"/>
              <a:endCxn id="31" idx="43"/>
            </p:cNvCxnSpPr>
            <p:nvPr/>
          </p:nvCxnSpPr>
          <p:spPr bwMode="auto">
            <a:xfrm>
              <a:off x="6490402" y="5348456"/>
              <a:ext cx="717363" cy="175823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Gerade Verbindung 49"/>
            <p:cNvCxnSpPr>
              <a:stCxn id="31" idx="43"/>
              <a:endCxn id="31" idx="51"/>
            </p:cNvCxnSpPr>
            <p:nvPr/>
          </p:nvCxnSpPr>
          <p:spPr bwMode="auto">
            <a:xfrm>
              <a:off x="7207765" y="5524279"/>
              <a:ext cx="673886" cy="189347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6" name="Textfeld 65"/>
          <p:cNvSpPr txBox="1"/>
          <p:nvPr/>
        </p:nvSpPr>
        <p:spPr>
          <a:xfrm>
            <a:off x="539552" y="4725144"/>
            <a:ext cx="45027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Je feiner der Maßstab, desto genauer die</a:t>
            </a:r>
            <a:br>
              <a:rPr lang="de-DE" dirty="0" smtClean="0"/>
            </a:br>
            <a:r>
              <a:rPr lang="de-DE" dirty="0" smtClean="0"/>
              <a:t>Approximation (Konvergenz)!</a:t>
            </a:r>
            <a:br>
              <a:rPr lang="de-DE" dirty="0" smtClean="0"/>
            </a:br>
            <a:r>
              <a:rPr lang="de-DE" dirty="0" smtClean="0"/>
              <a:t>Bewiesen für glatte Kurven, z.B. Kreislinie!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15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1766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5. Dendriten und andere fraktale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395536" y="1484784"/>
            <a:ext cx="7723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Ursprung 1922: L.F. Richardson: „Wie lang ist die Küste Großbritanniens?“</a:t>
            </a:r>
            <a:endParaRPr lang="de-DE" dirty="0"/>
          </a:p>
        </p:txBody>
      </p:sp>
      <p:graphicFrame>
        <p:nvGraphicFramePr>
          <p:cNvPr id="30" name="Objekt 29"/>
          <p:cNvGraphicFramePr>
            <a:graphicFrameLocks noChangeAspect="1"/>
          </p:cNvGraphicFramePr>
          <p:nvPr/>
        </p:nvGraphicFramePr>
        <p:xfrm>
          <a:off x="538163" y="3705225"/>
          <a:ext cx="4584700" cy="744538"/>
        </p:xfrm>
        <a:graphic>
          <a:graphicData uri="http://schemas.openxmlformats.org/presentationml/2006/ole">
            <p:oleObj spid="_x0000_s26626" name="Formel" r:id="rId3" imgW="2425680" imgH="393480" progId="Equation.3">
              <p:embed/>
            </p:oleObj>
          </a:graphicData>
        </a:graphic>
      </p:graphicFrame>
      <p:grpSp>
        <p:nvGrpSpPr>
          <p:cNvPr id="28" name="Gruppieren 27"/>
          <p:cNvGrpSpPr/>
          <p:nvPr/>
        </p:nvGrpSpPr>
        <p:grpSpPr>
          <a:xfrm>
            <a:off x="6516216" y="1844824"/>
            <a:ext cx="2304256" cy="2371414"/>
            <a:chOff x="6012160" y="3573017"/>
            <a:chExt cx="2304256" cy="2371414"/>
          </a:xfrm>
        </p:grpSpPr>
        <p:sp>
          <p:nvSpPr>
            <p:cNvPr id="31" name="Freihandform 30"/>
            <p:cNvSpPr/>
            <p:nvPr/>
          </p:nvSpPr>
          <p:spPr bwMode="auto">
            <a:xfrm>
              <a:off x="6012160" y="3573017"/>
              <a:ext cx="2304256" cy="2371414"/>
            </a:xfrm>
            <a:custGeom>
              <a:avLst/>
              <a:gdLst>
                <a:gd name="connsiteX0" fmla="*/ 952500 w 1346200"/>
                <a:gd name="connsiteY0" fmla="*/ 3465 h 2226795"/>
                <a:gd name="connsiteX1" fmla="*/ 736600 w 1346200"/>
                <a:gd name="connsiteY1" fmla="*/ 28865 h 2226795"/>
                <a:gd name="connsiteX2" fmla="*/ 698500 w 1346200"/>
                <a:gd name="connsiteY2" fmla="*/ 54265 h 2226795"/>
                <a:gd name="connsiteX3" fmla="*/ 685800 w 1346200"/>
                <a:gd name="connsiteY3" fmla="*/ 92365 h 2226795"/>
                <a:gd name="connsiteX4" fmla="*/ 698500 w 1346200"/>
                <a:gd name="connsiteY4" fmla="*/ 155865 h 2226795"/>
                <a:gd name="connsiteX5" fmla="*/ 660400 w 1346200"/>
                <a:gd name="connsiteY5" fmla="*/ 181265 h 2226795"/>
                <a:gd name="connsiteX6" fmla="*/ 571500 w 1346200"/>
                <a:gd name="connsiteY6" fmla="*/ 193965 h 2226795"/>
                <a:gd name="connsiteX7" fmla="*/ 622300 w 1346200"/>
                <a:gd name="connsiteY7" fmla="*/ 270165 h 2226795"/>
                <a:gd name="connsiteX8" fmla="*/ 673100 w 1346200"/>
                <a:gd name="connsiteY8" fmla="*/ 346365 h 2226795"/>
                <a:gd name="connsiteX9" fmla="*/ 698500 w 1346200"/>
                <a:gd name="connsiteY9" fmla="*/ 524165 h 2226795"/>
                <a:gd name="connsiteX10" fmla="*/ 723900 w 1346200"/>
                <a:gd name="connsiteY10" fmla="*/ 562265 h 2226795"/>
                <a:gd name="connsiteX11" fmla="*/ 762000 w 1346200"/>
                <a:gd name="connsiteY11" fmla="*/ 574965 h 2226795"/>
                <a:gd name="connsiteX12" fmla="*/ 622300 w 1346200"/>
                <a:gd name="connsiteY12" fmla="*/ 587665 h 2226795"/>
                <a:gd name="connsiteX13" fmla="*/ 635000 w 1346200"/>
                <a:gd name="connsiteY13" fmla="*/ 625765 h 2226795"/>
                <a:gd name="connsiteX14" fmla="*/ 711200 w 1346200"/>
                <a:gd name="connsiteY14" fmla="*/ 689265 h 2226795"/>
                <a:gd name="connsiteX15" fmla="*/ 673100 w 1346200"/>
                <a:gd name="connsiteY15" fmla="*/ 714665 h 2226795"/>
                <a:gd name="connsiteX16" fmla="*/ 698500 w 1346200"/>
                <a:gd name="connsiteY16" fmla="*/ 803565 h 2226795"/>
                <a:gd name="connsiteX17" fmla="*/ 660400 w 1346200"/>
                <a:gd name="connsiteY17" fmla="*/ 828965 h 2226795"/>
                <a:gd name="connsiteX18" fmla="*/ 622300 w 1346200"/>
                <a:gd name="connsiteY18" fmla="*/ 841665 h 2226795"/>
                <a:gd name="connsiteX19" fmla="*/ 469900 w 1346200"/>
                <a:gd name="connsiteY19" fmla="*/ 867065 h 2226795"/>
                <a:gd name="connsiteX20" fmla="*/ 431800 w 1346200"/>
                <a:gd name="connsiteY20" fmla="*/ 879765 h 2226795"/>
                <a:gd name="connsiteX21" fmla="*/ 355600 w 1346200"/>
                <a:gd name="connsiteY21" fmla="*/ 943265 h 2226795"/>
                <a:gd name="connsiteX22" fmla="*/ 330200 w 1346200"/>
                <a:gd name="connsiteY22" fmla="*/ 1019465 h 2226795"/>
                <a:gd name="connsiteX23" fmla="*/ 317500 w 1346200"/>
                <a:gd name="connsiteY23" fmla="*/ 1057565 h 2226795"/>
                <a:gd name="connsiteX24" fmla="*/ 304800 w 1346200"/>
                <a:gd name="connsiteY24" fmla="*/ 1184565 h 2226795"/>
                <a:gd name="connsiteX25" fmla="*/ 266700 w 1346200"/>
                <a:gd name="connsiteY25" fmla="*/ 1209965 h 2226795"/>
                <a:gd name="connsiteX26" fmla="*/ 0 w 1346200"/>
                <a:gd name="connsiteY26" fmla="*/ 1222665 h 2226795"/>
                <a:gd name="connsiteX27" fmla="*/ 25400 w 1346200"/>
                <a:gd name="connsiteY27" fmla="*/ 1298865 h 2226795"/>
                <a:gd name="connsiteX28" fmla="*/ 76200 w 1346200"/>
                <a:gd name="connsiteY28" fmla="*/ 1375065 h 2226795"/>
                <a:gd name="connsiteX29" fmla="*/ 101600 w 1346200"/>
                <a:gd name="connsiteY29" fmla="*/ 1413165 h 2226795"/>
                <a:gd name="connsiteX30" fmla="*/ 165100 w 1346200"/>
                <a:gd name="connsiteY30" fmla="*/ 1489365 h 2226795"/>
                <a:gd name="connsiteX31" fmla="*/ 88900 w 1346200"/>
                <a:gd name="connsiteY31" fmla="*/ 1502065 h 2226795"/>
                <a:gd name="connsiteX32" fmla="*/ 101600 w 1346200"/>
                <a:gd name="connsiteY32" fmla="*/ 1540165 h 2226795"/>
                <a:gd name="connsiteX33" fmla="*/ 165100 w 1346200"/>
                <a:gd name="connsiteY33" fmla="*/ 1603665 h 2226795"/>
                <a:gd name="connsiteX34" fmla="*/ 190500 w 1346200"/>
                <a:gd name="connsiteY34" fmla="*/ 1641765 h 2226795"/>
                <a:gd name="connsiteX35" fmla="*/ 241300 w 1346200"/>
                <a:gd name="connsiteY35" fmla="*/ 1654465 h 2226795"/>
                <a:gd name="connsiteX36" fmla="*/ 279400 w 1346200"/>
                <a:gd name="connsiteY36" fmla="*/ 1667165 h 2226795"/>
                <a:gd name="connsiteX37" fmla="*/ 330200 w 1346200"/>
                <a:gd name="connsiteY37" fmla="*/ 1692565 h 2226795"/>
                <a:gd name="connsiteX38" fmla="*/ 482600 w 1346200"/>
                <a:gd name="connsiteY38" fmla="*/ 1705265 h 2226795"/>
                <a:gd name="connsiteX39" fmla="*/ 495300 w 1346200"/>
                <a:gd name="connsiteY39" fmla="*/ 1768765 h 2226795"/>
                <a:gd name="connsiteX40" fmla="*/ 533400 w 1346200"/>
                <a:gd name="connsiteY40" fmla="*/ 1781465 h 2226795"/>
                <a:gd name="connsiteX41" fmla="*/ 622300 w 1346200"/>
                <a:gd name="connsiteY41" fmla="*/ 1794165 h 2226795"/>
                <a:gd name="connsiteX42" fmla="*/ 660400 w 1346200"/>
                <a:gd name="connsiteY42" fmla="*/ 1806865 h 2226795"/>
                <a:gd name="connsiteX43" fmla="*/ 698500 w 1346200"/>
                <a:gd name="connsiteY43" fmla="*/ 1832265 h 2226795"/>
                <a:gd name="connsiteX44" fmla="*/ 774700 w 1346200"/>
                <a:gd name="connsiteY44" fmla="*/ 1806865 h 2226795"/>
                <a:gd name="connsiteX45" fmla="*/ 812800 w 1346200"/>
                <a:gd name="connsiteY45" fmla="*/ 1819565 h 2226795"/>
                <a:gd name="connsiteX46" fmla="*/ 838200 w 1346200"/>
                <a:gd name="connsiteY46" fmla="*/ 1857665 h 2226795"/>
                <a:gd name="connsiteX47" fmla="*/ 876300 w 1346200"/>
                <a:gd name="connsiteY47" fmla="*/ 1908465 h 2226795"/>
                <a:gd name="connsiteX48" fmla="*/ 901700 w 1346200"/>
                <a:gd name="connsiteY48" fmla="*/ 1946565 h 2226795"/>
                <a:gd name="connsiteX49" fmla="*/ 1016000 w 1346200"/>
                <a:gd name="connsiteY49" fmla="*/ 1984665 h 2226795"/>
                <a:gd name="connsiteX50" fmla="*/ 1054100 w 1346200"/>
                <a:gd name="connsiteY50" fmla="*/ 1997365 h 2226795"/>
                <a:gd name="connsiteX51" fmla="*/ 1092200 w 1346200"/>
                <a:gd name="connsiteY51" fmla="*/ 2010065 h 2226795"/>
                <a:gd name="connsiteX52" fmla="*/ 1117600 w 1346200"/>
                <a:gd name="connsiteY52" fmla="*/ 2048165 h 2226795"/>
                <a:gd name="connsiteX53" fmla="*/ 1155700 w 1346200"/>
                <a:gd name="connsiteY53" fmla="*/ 2124365 h 2226795"/>
                <a:gd name="connsiteX54" fmla="*/ 1193800 w 1346200"/>
                <a:gd name="connsiteY54" fmla="*/ 2149765 h 2226795"/>
                <a:gd name="connsiteX55" fmla="*/ 1206500 w 1346200"/>
                <a:gd name="connsiteY55" fmla="*/ 2187865 h 2226795"/>
                <a:gd name="connsiteX56" fmla="*/ 1333500 w 1346200"/>
                <a:gd name="connsiteY56" fmla="*/ 2225965 h 2226795"/>
                <a:gd name="connsiteX57" fmla="*/ 1346200 w 1346200"/>
                <a:gd name="connsiteY57" fmla="*/ 2225965 h 2226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1346200" h="2226795">
                  <a:moveTo>
                    <a:pt x="952500" y="3465"/>
                  </a:moveTo>
                  <a:cubicBezTo>
                    <a:pt x="924406" y="5472"/>
                    <a:pt x="794331" y="0"/>
                    <a:pt x="736600" y="28865"/>
                  </a:cubicBezTo>
                  <a:cubicBezTo>
                    <a:pt x="722948" y="35691"/>
                    <a:pt x="711200" y="45798"/>
                    <a:pt x="698500" y="54265"/>
                  </a:cubicBezTo>
                  <a:cubicBezTo>
                    <a:pt x="694267" y="66965"/>
                    <a:pt x="685800" y="78978"/>
                    <a:pt x="685800" y="92365"/>
                  </a:cubicBezTo>
                  <a:cubicBezTo>
                    <a:pt x="685800" y="113951"/>
                    <a:pt x="704430" y="135110"/>
                    <a:pt x="698500" y="155865"/>
                  </a:cubicBezTo>
                  <a:cubicBezTo>
                    <a:pt x="694307" y="170541"/>
                    <a:pt x="675020" y="176879"/>
                    <a:pt x="660400" y="181265"/>
                  </a:cubicBezTo>
                  <a:cubicBezTo>
                    <a:pt x="631728" y="189867"/>
                    <a:pt x="601133" y="189732"/>
                    <a:pt x="571500" y="193965"/>
                  </a:cubicBezTo>
                  <a:cubicBezTo>
                    <a:pt x="595789" y="266831"/>
                    <a:pt x="566806" y="198816"/>
                    <a:pt x="622300" y="270165"/>
                  </a:cubicBezTo>
                  <a:cubicBezTo>
                    <a:pt x="641042" y="294262"/>
                    <a:pt x="673100" y="346365"/>
                    <a:pt x="673100" y="346365"/>
                  </a:cubicBezTo>
                  <a:cubicBezTo>
                    <a:pt x="676345" y="382057"/>
                    <a:pt x="674068" y="475300"/>
                    <a:pt x="698500" y="524165"/>
                  </a:cubicBezTo>
                  <a:cubicBezTo>
                    <a:pt x="705326" y="537817"/>
                    <a:pt x="711981" y="552730"/>
                    <a:pt x="723900" y="562265"/>
                  </a:cubicBezTo>
                  <a:cubicBezTo>
                    <a:pt x="734353" y="570628"/>
                    <a:pt x="749300" y="570732"/>
                    <a:pt x="762000" y="574965"/>
                  </a:cubicBezTo>
                  <a:cubicBezTo>
                    <a:pt x="715433" y="579198"/>
                    <a:pt x="665714" y="570299"/>
                    <a:pt x="622300" y="587665"/>
                  </a:cubicBezTo>
                  <a:cubicBezTo>
                    <a:pt x="609871" y="592637"/>
                    <a:pt x="627574" y="614626"/>
                    <a:pt x="635000" y="625765"/>
                  </a:cubicBezTo>
                  <a:cubicBezTo>
                    <a:pt x="654557" y="655101"/>
                    <a:pt x="683087" y="670523"/>
                    <a:pt x="711200" y="689265"/>
                  </a:cubicBezTo>
                  <a:cubicBezTo>
                    <a:pt x="698500" y="697732"/>
                    <a:pt x="677927" y="700185"/>
                    <a:pt x="673100" y="714665"/>
                  </a:cubicBezTo>
                  <a:cubicBezTo>
                    <a:pt x="670442" y="722638"/>
                    <a:pt x="694550" y="791714"/>
                    <a:pt x="698500" y="803565"/>
                  </a:cubicBezTo>
                  <a:cubicBezTo>
                    <a:pt x="685800" y="812032"/>
                    <a:pt x="674052" y="822139"/>
                    <a:pt x="660400" y="828965"/>
                  </a:cubicBezTo>
                  <a:cubicBezTo>
                    <a:pt x="648426" y="834952"/>
                    <a:pt x="635172" y="837987"/>
                    <a:pt x="622300" y="841665"/>
                  </a:cubicBezTo>
                  <a:cubicBezTo>
                    <a:pt x="557036" y="860312"/>
                    <a:pt x="552358" y="856758"/>
                    <a:pt x="469900" y="867065"/>
                  </a:cubicBezTo>
                  <a:cubicBezTo>
                    <a:pt x="457200" y="871298"/>
                    <a:pt x="443774" y="873778"/>
                    <a:pt x="431800" y="879765"/>
                  </a:cubicBezTo>
                  <a:cubicBezTo>
                    <a:pt x="396437" y="897446"/>
                    <a:pt x="383687" y="915178"/>
                    <a:pt x="355600" y="943265"/>
                  </a:cubicBezTo>
                  <a:lnTo>
                    <a:pt x="330200" y="1019465"/>
                  </a:lnTo>
                  <a:lnTo>
                    <a:pt x="317500" y="1057565"/>
                  </a:lnTo>
                  <a:cubicBezTo>
                    <a:pt x="313267" y="1099898"/>
                    <a:pt x="318254" y="1144204"/>
                    <a:pt x="304800" y="1184565"/>
                  </a:cubicBezTo>
                  <a:cubicBezTo>
                    <a:pt x="299973" y="1199045"/>
                    <a:pt x="281846" y="1208072"/>
                    <a:pt x="266700" y="1209965"/>
                  </a:cubicBezTo>
                  <a:cubicBezTo>
                    <a:pt x="178387" y="1221004"/>
                    <a:pt x="88900" y="1218432"/>
                    <a:pt x="0" y="1222665"/>
                  </a:cubicBezTo>
                  <a:cubicBezTo>
                    <a:pt x="8467" y="1248065"/>
                    <a:pt x="13426" y="1274918"/>
                    <a:pt x="25400" y="1298865"/>
                  </a:cubicBezTo>
                  <a:cubicBezTo>
                    <a:pt x="39052" y="1326169"/>
                    <a:pt x="59267" y="1349665"/>
                    <a:pt x="76200" y="1375065"/>
                  </a:cubicBezTo>
                  <a:cubicBezTo>
                    <a:pt x="84667" y="1387765"/>
                    <a:pt x="90807" y="1402372"/>
                    <a:pt x="101600" y="1413165"/>
                  </a:cubicBezTo>
                  <a:cubicBezTo>
                    <a:pt x="150493" y="1462058"/>
                    <a:pt x="129737" y="1436321"/>
                    <a:pt x="165100" y="1489365"/>
                  </a:cubicBezTo>
                  <a:cubicBezTo>
                    <a:pt x="139700" y="1493598"/>
                    <a:pt x="109008" y="1485979"/>
                    <a:pt x="88900" y="1502065"/>
                  </a:cubicBezTo>
                  <a:cubicBezTo>
                    <a:pt x="78447" y="1510428"/>
                    <a:pt x="95613" y="1528191"/>
                    <a:pt x="101600" y="1540165"/>
                  </a:cubicBezTo>
                  <a:cubicBezTo>
                    <a:pt x="122767" y="1582498"/>
                    <a:pt x="127000" y="1578265"/>
                    <a:pt x="165100" y="1603665"/>
                  </a:cubicBezTo>
                  <a:cubicBezTo>
                    <a:pt x="173567" y="1616365"/>
                    <a:pt x="177800" y="1633298"/>
                    <a:pt x="190500" y="1641765"/>
                  </a:cubicBezTo>
                  <a:cubicBezTo>
                    <a:pt x="205023" y="1651447"/>
                    <a:pt x="224517" y="1649670"/>
                    <a:pt x="241300" y="1654465"/>
                  </a:cubicBezTo>
                  <a:cubicBezTo>
                    <a:pt x="254172" y="1658143"/>
                    <a:pt x="267095" y="1661892"/>
                    <a:pt x="279400" y="1667165"/>
                  </a:cubicBezTo>
                  <a:cubicBezTo>
                    <a:pt x="296801" y="1674623"/>
                    <a:pt x="311592" y="1689076"/>
                    <a:pt x="330200" y="1692565"/>
                  </a:cubicBezTo>
                  <a:cubicBezTo>
                    <a:pt x="380303" y="1701959"/>
                    <a:pt x="431800" y="1701032"/>
                    <a:pt x="482600" y="1705265"/>
                  </a:cubicBezTo>
                  <a:cubicBezTo>
                    <a:pt x="486833" y="1726432"/>
                    <a:pt x="483326" y="1750804"/>
                    <a:pt x="495300" y="1768765"/>
                  </a:cubicBezTo>
                  <a:cubicBezTo>
                    <a:pt x="502726" y="1779904"/>
                    <a:pt x="520273" y="1778840"/>
                    <a:pt x="533400" y="1781465"/>
                  </a:cubicBezTo>
                  <a:cubicBezTo>
                    <a:pt x="562753" y="1787336"/>
                    <a:pt x="592667" y="1789932"/>
                    <a:pt x="622300" y="1794165"/>
                  </a:cubicBezTo>
                  <a:cubicBezTo>
                    <a:pt x="635000" y="1798398"/>
                    <a:pt x="648426" y="1800878"/>
                    <a:pt x="660400" y="1806865"/>
                  </a:cubicBezTo>
                  <a:cubicBezTo>
                    <a:pt x="674052" y="1813691"/>
                    <a:pt x="683236" y="1832265"/>
                    <a:pt x="698500" y="1832265"/>
                  </a:cubicBezTo>
                  <a:cubicBezTo>
                    <a:pt x="725274" y="1832265"/>
                    <a:pt x="774700" y="1806865"/>
                    <a:pt x="774700" y="1806865"/>
                  </a:cubicBezTo>
                  <a:cubicBezTo>
                    <a:pt x="787400" y="1811098"/>
                    <a:pt x="802347" y="1811202"/>
                    <a:pt x="812800" y="1819565"/>
                  </a:cubicBezTo>
                  <a:cubicBezTo>
                    <a:pt x="824719" y="1829100"/>
                    <a:pt x="829328" y="1845245"/>
                    <a:pt x="838200" y="1857665"/>
                  </a:cubicBezTo>
                  <a:cubicBezTo>
                    <a:pt x="850503" y="1874889"/>
                    <a:pt x="863997" y="1891241"/>
                    <a:pt x="876300" y="1908465"/>
                  </a:cubicBezTo>
                  <a:cubicBezTo>
                    <a:pt x="885172" y="1920885"/>
                    <a:pt x="888757" y="1938475"/>
                    <a:pt x="901700" y="1946565"/>
                  </a:cubicBezTo>
                  <a:lnTo>
                    <a:pt x="1016000" y="1984665"/>
                  </a:lnTo>
                  <a:lnTo>
                    <a:pt x="1054100" y="1997365"/>
                  </a:lnTo>
                  <a:lnTo>
                    <a:pt x="1092200" y="2010065"/>
                  </a:lnTo>
                  <a:cubicBezTo>
                    <a:pt x="1100667" y="2022765"/>
                    <a:pt x="1110774" y="2034513"/>
                    <a:pt x="1117600" y="2048165"/>
                  </a:cubicBezTo>
                  <a:cubicBezTo>
                    <a:pt x="1138258" y="2089482"/>
                    <a:pt x="1119304" y="2087969"/>
                    <a:pt x="1155700" y="2124365"/>
                  </a:cubicBezTo>
                  <a:cubicBezTo>
                    <a:pt x="1166493" y="2135158"/>
                    <a:pt x="1181100" y="2141298"/>
                    <a:pt x="1193800" y="2149765"/>
                  </a:cubicBezTo>
                  <a:cubicBezTo>
                    <a:pt x="1198033" y="2162465"/>
                    <a:pt x="1195607" y="2180084"/>
                    <a:pt x="1206500" y="2187865"/>
                  </a:cubicBezTo>
                  <a:cubicBezTo>
                    <a:pt x="1219099" y="2196864"/>
                    <a:pt x="1308983" y="2221062"/>
                    <a:pt x="1333500" y="2225965"/>
                  </a:cubicBezTo>
                  <a:cubicBezTo>
                    <a:pt x="1337651" y="2226795"/>
                    <a:pt x="1341967" y="2225965"/>
                    <a:pt x="1346200" y="2225965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2" name="Gruppieren 64"/>
            <p:cNvGrpSpPr/>
            <p:nvPr/>
          </p:nvGrpSpPr>
          <p:grpSpPr>
            <a:xfrm>
              <a:off x="6012160" y="3576707"/>
              <a:ext cx="1869491" cy="2136919"/>
              <a:chOff x="6012160" y="3576707"/>
              <a:chExt cx="1869491" cy="2136919"/>
            </a:xfrm>
          </p:grpSpPr>
          <p:cxnSp>
            <p:nvCxnSpPr>
              <p:cNvPr id="33" name="Gerade Verbindung 32"/>
              <p:cNvCxnSpPr>
                <a:stCxn id="31" idx="0"/>
                <a:endCxn id="31" idx="9"/>
              </p:cNvCxnSpPr>
              <p:nvPr/>
            </p:nvCxnSpPr>
            <p:spPr bwMode="auto">
              <a:xfrm flipH="1">
                <a:off x="7207765" y="3576707"/>
                <a:ext cx="434765" cy="554517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Gerade Verbindung 34"/>
              <p:cNvCxnSpPr>
                <a:stCxn id="31" idx="9"/>
                <a:endCxn id="31" idx="21"/>
              </p:cNvCxnSpPr>
              <p:nvPr/>
            </p:nvCxnSpPr>
            <p:spPr bwMode="auto">
              <a:xfrm flipH="1">
                <a:off x="6620831" y="4131224"/>
                <a:ext cx="586934" cy="446319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Gerade Verbindung 36"/>
              <p:cNvCxnSpPr>
                <a:stCxn id="31" idx="21"/>
                <a:endCxn id="31" idx="26"/>
              </p:cNvCxnSpPr>
              <p:nvPr/>
            </p:nvCxnSpPr>
            <p:spPr bwMode="auto">
              <a:xfrm flipH="1">
                <a:off x="6012160" y="4577543"/>
                <a:ext cx="608671" cy="297545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Gerade Verbindung 45"/>
              <p:cNvCxnSpPr>
                <a:stCxn id="31" idx="26"/>
                <a:endCxn id="31" idx="36"/>
              </p:cNvCxnSpPr>
              <p:nvPr/>
            </p:nvCxnSpPr>
            <p:spPr bwMode="auto">
              <a:xfrm>
                <a:off x="6012160" y="4875088"/>
                <a:ext cx="478242" cy="473368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8" name="Gerade Verbindung 47"/>
              <p:cNvCxnSpPr>
                <a:stCxn id="31" idx="36"/>
                <a:endCxn id="31" idx="43"/>
              </p:cNvCxnSpPr>
              <p:nvPr/>
            </p:nvCxnSpPr>
            <p:spPr bwMode="auto">
              <a:xfrm>
                <a:off x="6490402" y="5348456"/>
                <a:ext cx="717363" cy="175823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0" name="Gerade Verbindung 49"/>
              <p:cNvCxnSpPr>
                <a:stCxn id="31" idx="43"/>
                <a:endCxn id="31" idx="51"/>
              </p:cNvCxnSpPr>
              <p:nvPr/>
            </p:nvCxnSpPr>
            <p:spPr bwMode="auto">
              <a:xfrm>
                <a:off x="7207765" y="5524279"/>
                <a:ext cx="673886" cy="189347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66" name="Textfeld 65"/>
          <p:cNvSpPr txBox="1"/>
          <p:nvPr/>
        </p:nvSpPr>
        <p:spPr>
          <a:xfrm>
            <a:off x="611560" y="4581128"/>
            <a:ext cx="624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Gebrochene (fraktale) Dimension (B. Mandelbrot 1977)! 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539552" y="2060848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Richardson fand: mit einer Verkleinerung des Maßstabes wächst die Länge der Küstenlinie über alle Grenzen!</a:t>
            </a:r>
            <a:endParaRPr lang="de-DE" dirty="0"/>
          </a:p>
        </p:txBody>
      </p:sp>
      <p:sp>
        <p:nvSpPr>
          <p:cNvPr id="34" name="Textfeld 33"/>
          <p:cNvSpPr txBox="1"/>
          <p:nvPr/>
        </p:nvSpPr>
        <p:spPr>
          <a:xfrm>
            <a:off x="611560" y="3068960"/>
            <a:ext cx="3870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Wachstum nach einem </a:t>
            </a:r>
            <a:r>
              <a:rPr lang="de-DE" dirty="0" err="1" smtClean="0"/>
              <a:t>Potengesetz</a:t>
            </a:r>
            <a:r>
              <a:rPr lang="de-DE" dirty="0" smtClean="0"/>
              <a:t>:</a:t>
            </a:r>
            <a:endParaRPr lang="de-DE" dirty="0"/>
          </a:p>
        </p:txBody>
      </p:sp>
      <p:sp>
        <p:nvSpPr>
          <p:cNvPr id="36" name="Textfeld 35"/>
          <p:cNvSpPr txBox="1"/>
          <p:nvPr/>
        </p:nvSpPr>
        <p:spPr>
          <a:xfrm>
            <a:off x="683568" y="5085184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Anwendung zur Charakterisierung selbstähnlicher, unendlich zerklüfteter realer Strukturen!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2843808" y="5589240"/>
            <a:ext cx="4375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 smtClean="0">
                <a:sym typeface="Wingdings" pitchFamily="2" charset="2"/>
              </a:rPr>
              <a:t>Großbrit</a:t>
            </a:r>
            <a:r>
              <a:rPr lang="de-DE" dirty="0" smtClean="0">
                <a:sym typeface="Wingdings" pitchFamily="2" charset="2"/>
              </a:rPr>
              <a:t>.: D = 1.24, Australien: D = 1.13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16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1766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5. Dendriten und andere fraktale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 t="1987" r="34012" b="67987"/>
          <a:stretch>
            <a:fillRect/>
          </a:stretch>
        </p:blipFill>
        <p:spPr bwMode="auto">
          <a:xfrm>
            <a:off x="467544" y="2276872"/>
            <a:ext cx="4677031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 r="7678"/>
          <a:stretch>
            <a:fillRect/>
          </a:stretch>
        </p:blipFill>
        <p:spPr bwMode="auto">
          <a:xfrm>
            <a:off x="5364357" y="2204864"/>
            <a:ext cx="3779643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feld 24"/>
          <p:cNvSpPr txBox="1"/>
          <p:nvPr/>
        </p:nvSpPr>
        <p:spPr>
          <a:xfrm>
            <a:off x="395536" y="1628800"/>
            <a:ext cx="7854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Koch 1904: geometrische Vorschrift zur Erzeugung einer fraktalen Struktur: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5364088" y="5229200"/>
            <a:ext cx="2712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 = ln4/ln3 = 1.16096…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17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1766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5. Dendriten und andere fraktale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467545" y="1556792"/>
            <a:ext cx="38164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Andere reale Beispiele: </a:t>
            </a:r>
            <a:br>
              <a:rPr lang="de-DE" dirty="0" smtClean="0"/>
            </a:br>
            <a:r>
              <a:rPr lang="de-DE" dirty="0" smtClean="0"/>
              <a:t>Dendritische Metallablagerungen in Gesteinen</a:t>
            </a:r>
            <a:endParaRPr lang="de-DE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 b="6912"/>
          <a:stretch>
            <a:fillRect/>
          </a:stretch>
        </p:blipFill>
        <p:spPr bwMode="auto">
          <a:xfrm>
            <a:off x="611560" y="3501008"/>
            <a:ext cx="280987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feld 24"/>
          <p:cNvSpPr txBox="1"/>
          <p:nvPr/>
        </p:nvSpPr>
        <p:spPr>
          <a:xfrm>
            <a:off x="2987824" y="5013176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Diffusionslimitierte Aggregation (DLA): Jedes Teilchen, welches einen der Äste erreicht, aggregiert sofort und irreversibel</a:t>
            </a:r>
            <a:endParaRPr lang="de-DE" dirty="0"/>
          </a:p>
        </p:txBody>
      </p:sp>
      <p:pic>
        <p:nvPicPr>
          <p:cNvPr id="26" name="Grafik 25" descr="BEST_D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1628800"/>
            <a:ext cx="4538046" cy="291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18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1766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5. Dendriten und andere fraktale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5" name="Textfeld 24"/>
          <p:cNvSpPr txBox="1"/>
          <p:nvPr/>
        </p:nvSpPr>
        <p:spPr>
          <a:xfrm>
            <a:off x="395536" y="1628800"/>
            <a:ext cx="8109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Kathodische oder stromlose Metallabscheidung aus konzentrierten Lösungen: </a:t>
            </a:r>
            <a:endParaRPr lang="de-DE" dirty="0"/>
          </a:p>
        </p:txBody>
      </p:sp>
      <p:grpSp>
        <p:nvGrpSpPr>
          <p:cNvPr id="29701" name="Group 5"/>
          <p:cNvGrpSpPr>
            <a:grpSpLocks noChangeAspect="1"/>
          </p:cNvGrpSpPr>
          <p:nvPr/>
        </p:nvGrpSpPr>
        <p:grpSpPr bwMode="auto">
          <a:xfrm>
            <a:off x="610554" y="2501554"/>
            <a:ext cx="7233151" cy="2942867"/>
            <a:chOff x="676" y="1714"/>
            <a:chExt cx="3237" cy="1317"/>
          </a:xfrm>
        </p:grpSpPr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676" y="2741"/>
              <a:ext cx="580" cy="29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de-DE" sz="1600" dirty="0" smtClean="0"/>
                <a:t>glatte Metallfläche</a:t>
              </a:r>
              <a:endParaRPr lang="de-DE" sz="1600" dirty="0"/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787" y="1714"/>
              <a:ext cx="104" cy="102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>
              <a:off x="904" y="2203"/>
              <a:ext cx="25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05" name="Line 9"/>
            <p:cNvSpPr>
              <a:spLocks noChangeShapeType="1"/>
            </p:cNvSpPr>
            <p:nvPr/>
          </p:nvSpPr>
          <p:spPr bwMode="auto">
            <a:xfrm>
              <a:off x="902" y="2258"/>
              <a:ext cx="2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06" name="Line 10"/>
            <p:cNvSpPr>
              <a:spLocks noChangeShapeType="1"/>
            </p:cNvSpPr>
            <p:nvPr/>
          </p:nvSpPr>
          <p:spPr bwMode="auto">
            <a:xfrm>
              <a:off x="1121" y="2157"/>
              <a:ext cx="82" cy="7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07" name="Line 11"/>
            <p:cNvSpPr>
              <a:spLocks noChangeShapeType="1"/>
            </p:cNvSpPr>
            <p:nvPr/>
          </p:nvSpPr>
          <p:spPr bwMode="auto">
            <a:xfrm flipV="1">
              <a:off x="1119" y="2235"/>
              <a:ext cx="84" cy="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1977" y="1718"/>
              <a:ext cx="105" cy="102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13" name="Line 17"/>
            <p:cNvSpPr>
              <a:spLocks noChangeShapeType="1"/>
            </p:cNvSpPr>
            <p:nvPr/>
          </p:nvSpPr>
          <p:spPr bwMode="auto">
            <a:xfrm>
              <a:off x="2081" y="2180"/>
              <a:ext cx="35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14" name="Line 18"/>
            <p:cNvSpPr>
              <a:spLocks noChangeShapeType="1"/>
            </p:cNvSpPr>
            <p:nvPr/>
          </p:nvSpPr>
          <p:spPr bwMode="auto">
            <a:xfrm flipV="1">
              <a:off x="2088" y="2235"/>
              <a:ext cx="34" cy="5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17" name="Line 21"/>
            <p:cNvSpPr>
              <a:spLocks noChangeShapeType="1"/>
            </p:cNvSpPr>
            <p:nvPr/>
          </p:nvSpPr>
          <p:spPr bwMode="auto">
            <a:xfrm flipH="1">
              <a:off x="2166" y="2227"/>
              <a:ext cx="31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18" name="Line 22"/>
            <p:cNvSpPr>
              <a:spLocks noChangeShapeType="1"/>
            </p:cNvSpPr>
            <p:nvPr/>
          </p:nvSpPr>
          <p:spPr bwMode="auto">
            <a:xfrm flipH="1" flipV="1">
              <a:off x="2419" y="2191"/>
              <a:ext cx="68" cy="3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19" name="Line 23"/>
            <p:cNvSpPr>
              <a:spLocks noChangeShapeType="1"/>
            </p:cNvSpPr>
            <p:nvPr/>
          </p:nvSpPr>
          <p:spPr bwMode="auto">
            <a:xfrm flipH="1">
              <a:off x="2416" y="2227"/>
              <a:ext cx="71" cy="3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0" name="Line 24"/>
            <p:cNvSpPr>
              <a:spLocks noChangeShapeType="1"/>
            </p:cNvSpPr>
            <p:nvPr/>
          </p:nvSpPr>
          <p:spPr bwMode="auto">
            <a:xfrm flipH="1" flipV="1">
              <a:off x="2131" y="2281"/>
              <a:ext cx="254" cy="14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1" name="Line 25"/>
            <p:cNvSpPr>
              <a:spLocks noChangeShapeType="1"/>
            </p:cNvSpPr>
            <p:nvPr/>
          </p:nvSpPr>
          <p:spPr bwMode="auto">
            <a:xfrm flipH="1" flipV="1">
              <a:off x="2351" y="2371"/>
              <a:ext cx="40" cy="5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2" name="Line 26"/>
            <p:cNvSpPr>
              <a:spLocks noChangeShapeType="1"/>
            </p:cNvSpPr>
            <p:nvPr/>
          </p:nvSpPr>
          <p:spPr bwMode="auto">
            <a:xfrm flipH="1" flipV="1">
              <a:off x="2319" y="2422"/>
              <a:ext cx="71" cy="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3" name="Line 27"/>
            <p:cNvSpPr>
              <a:spLocks noChangeShapeType="1"/>
            </p:cNvSpPr>
            <p:nvPr/>
          </p:nvSpPr>
          <p:spPr bwMode="auto">
            <a:xfrm flipH="1">
              <a:off x="2120" y="2048"/>
              <a:ext cx="254" cy="14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4" name="Line 28"/>
            <p:cNvSpPr>
              <a:spLocks noChangeShapeType="1"/>
            </p:cNvSpPr>
            <p:nvPr/>
          </p:nvSpPr>
          <p:spPr bwMode="auto">
            <a:xfrm flipH="1">
              <a:off x="2340" y="2047"/>
              <a:ext cx="40" cy="5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5" name="Line 29"/>
            <p:cNvSpPr>
              <a:spLocks noChangeShapeType="1"/>
            </p:cNvSpPr>
            <p:nvPr/>
          </p:nvSpPr>
          <p:spPr bwMode="auto">
            <a:xfrm flipH="1">
              <a:off x="2308" y="2045"/>
              <a:ext cx="71" cy="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3316" y="1722"/>
              <a:ext cx="105" cy="102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7" name="Line 31"/>
            <p:cNvSpPr>
              <a:spLocks noChangeShapeType="1"/>
            </p:cNvSpPr>
            <p:nvPr/>
          </p:nvSpPr>
          <p:spPr bwMode="auto">
            <a:xfrm>
              <a:off x="3871" y="2168"/>
              <a:ext cx="35" cy="5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8" name="Line 32"/>
            <p:cNvSpPr>
              <a:spLocks noChangeShapeType="1"/>
            </p:cNvSpPr>
            <p:nvPr/>
          </p:nvSpPr>
          <p:spPr bwMode="auto">
            <a:xfrm flipV="1">
              <a:off x="3878" y="2223"/>
              <a:ext cx="35" cy="5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3420" y="2157"/>
              <a:ext cx="453" cy="126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30" name="Line 34"/>
            <p:cNvSpPr>
              <a:spLocks noChangeShapeType="1"/>
            </p:cNvSpPr>
            <p:nvPr/>
          </p:nvSpPr>
          <p:spPr bwMode="auto">
            <a:xfrm>
              <a:off x="3424" y="2157"/>
              <a:ext cx="439" cy="1"/>
            </a:xfrm>
            <a:prstGeom prst="line">
              <a:avLst/>
            </a:prstGeom>
            <a:noFill/>
            <a:ln w="7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731" name="Line 35"/>
            <p:cNvSpPr>
              <a:spLocks noChangeShapeType="1"/>
            </p:cNvSpPr>
            <p:nvPr/>
          </p:nvSpPr>
          <p:spPr bwMode="auto">
            <a:xfrm>
              <a:off x="3422" y="2282"/>
              <a:ext cx="439" cy="1"/>
            </a:xfrm>
            <a:prstGeom prst="line">
              <a:avLst/>
            </a:prstGeom>
            <a:noFill/>
            <a:ln w="7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54" name="Rectangle 6"/>
          <p:cNvSpPr>
            <a:spLocks noChangeArrowheads="1"/>
          </p:cNvSpPr>
          <p:nvPr/>
        </p:nvSpPr>
        <p:spPr bwMode="auto">
          <a:xfrm>
            <a:off x="1907704" y="3284984"/>
            <a:ext cx="1368152" cy="1152128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1600" dirty="0" smtClean="0"/>
              <a:t>Wachstum, limitiert durch Verarmung</a:t>
            </a:r>
            <a:endParaRPr lang="de-DE" sz="1600" dirty="0"/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3203848" y="4869160"/>
            <a:ext cx="1296144" cy="648072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1600" dirty="0" smtClean="0"/>
              <a:t>zufällige Unebenheit</a:t>
            </a:r>
            <a:endParaRPr lang="de-DE" sz="1600" dirty="0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4355976" y="2276872"/>
            <a:ext cx="1296144" cy="864096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1600" dirty="0" smtClean="0"/>
              <a:t>besserer </a:t>
            </a:r>
            <a:r>
              <a:rPr lang="de-DE" sz="1600" dirty="0" err="1" smtClean="0"/>
              <a:t>diffusiver</a:t>
            </a:r>
            <a:r>
              <a:rPr lang="de-DE" sz="1600" dirty="0" smtClean="0"/>
              <a:t> </a:t>
            </a:r>
            <a:r>
              <a:rPr lang="de-DE" sz="1600" dirty="0" err="1" smtClean="0"/>
              <a:t>Antransport</a:t>
            </a:r>
            <a:endParaRPr lang="de-DE" sz="1600" dirty="0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572000" y="3933056"/>
            <a:ext cx="1728192" cy="1152128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1600" dirty="0" smtClean="0"/>
              <a:t>Kleinerer </a:t>
            </a:r>
            <a:r>
              <a:rPr lang="de-DE" sz="1600" dirty="0" err="1" smtClean="0"/>
              <a:t>Spannungsabfallzur</a:t>
            </a:r>
            <a:r>
              <a:rPr lang="de-DE" sz="1600" dirty="0" smtClean="0"/>
              <a:t> Gegenelektrode</a:t>
            </a:r>
            <a:endParaRPr lang="de-DE" sz="1600" dirty="0"/>
          </a:p>
        </p:txBody>
      </p:sp>
      <p:sp>
        <p:nvSpPr>
          <p:cNvPr id="58" name="Rectangle 6"/>
          <p:cNvSpPr>
            <a:spLocks noChangeArrowheads="1"/>
          </p:cNvSpPr>
          <p:nvPr/>
        </p:nvSpPr>
        <p:spPr bwMode="auto">
          <a:xfrm>
            <a:off x="6444208" y="4869160"/>
            <a:ext cx="2376264" cy="648072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1600" dirty="0" smtClean="0"/>
              <a:t>Bevorzugtes Wachstum der Unebenheit</a:t>
            </a:r>
            <a:endParaRPr lang="de-DE" sz="1600" dirty="0"/>
          </a:p>
        </p:txBody>
      </p:sp>
      <p:sp>
        <p:nvSpPr>
          <p:cNvPr id="59" name="Textfeld 58"/>
          <p:cNvSpPr txBox="1"/>
          <p:nvPr/>
        </p:nvSpPr>
        <p:spPr>
          <a:xfrm>
            <a:off x="755576" y="5805264"/>
            <a:ext cx="4363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Dendriten, sogenannte „Metallbäume“</a:t>
            </a:r>
            <a:endParaRPr lang="de-DE" dirty="0"/>
          </a:p>
        </p:txBody>
      </p:sp>
      <p:cxnSp>
        <p:nvCxnSpPr>
          <p:cNvPr id="40" name="Gerade Verbindung 39"/>
          <p:cNvCxnSpPr/>
          <p:nvPr/>
        </p:nvCxnSpPr>
        <p:spPr bwMode="auto">
          <a:xfrm flipV="1">
            <a:off x="7092280" y="3356992"/>
            <a:ext cx="144016" cy="14401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Gerade Verbindung 41"/>
          <p:cNvCxnSpPr/>
          <p:nvPr/>
        </p:nvCxnSpPr>
        <p:spPr bwMode="auto">
          <a:xfrm>
            <a:off x="7236296" y="3356992"/>
            <a:ext cx="144016" cy="14401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Gerade Verbindung 43"/>
          <p:cNvCxnSpPr/>
          <p:nvPr/>
        </p:nvCxnSpPr>
        <p:spPr bwMode="auto">
          <a:xfrm>
            <a:off x="7092280" y="3789040"/>
            <a:ext cx="144016" cy="14401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Gerade Verbindung 45"/>
          <p:cNvCxnSpPr/>
          <p:nvPr/>
        </p:nvCxnSpPr>
        <p:spPr bwMode="auto">
          <a:xfrm flipV="1">
            <a:off x="7236296" y="3789040"/>
            <a:ext cx="144016" cy="14401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19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1766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5. Dendriten und andere fraktale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43" name="Textfeld 42"/>
          <p:cNvSpPr txBox="1"/>
          <p:nvPr/>
        </p:nvSpPr>
        <p:spPr>
          <a:xfrm>
            <a:off x="467545" y="1844824"/>
            <a:ext cx="7848872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Bedeutung dieser Strukturbildungen: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 smtClean="0"/>
              <a:t>Kopplung mit Oszillationen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 smtClean="0"/>
              <a:t>Selbstorganisierte Bildung von Sandwichstrukturen (in Morphologie und Zusammensetzung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 smtClean="0"/>
              <a:t>Gesteuerte Nanostrukturierung von Depositen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 smtClean="0"/>
              <a:t>Verhinderung von Dendriten in Lithium-Polymer-Zellen</a:t>
            </a:r>
          </a:p>
          <a:p>
            <a:pPr marL="342900" indent="-342900">
              <a:buFont typeface="+mj-lt"/>
              <a:buAutoNum type="arabicParenR"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2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28" name="Textfeld 27"/>
          <p:cNvSpPr txBox="1"/>
          <p:nvPr/>
        </p:nvSpPr>
        <p:spPr>
          <a:xfrm>
            <a:off x="467544" y="148478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Beispiel: Eisendraht in Salpetersäure mit seitlich angeordneter Elektrode: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1187624" y="2348880"/>
            <a:ext cx="144016" cy="369332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Tahoma" pitchFamily="34" charset="0"/>
            </a:endParaRPr>
          </a:p>
        </p:txBody>
      </p:sp>
      <p:cxnSp>
        <p:nvCxnSpPr>
          <p:cNvPr id="12" name="Gerade Verbindung 11"/>
          <p:cNvCxnSpPr/>
          <p:nvPr/>
        </p:nvCxnSpPr>
        <p:spPr bwMode="auto">
          <a:xfrm>
            <a:off x="683568" y="2564904"/>
            <a:ext cx="504056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hteck 12"/>
          <p:cNvSpPr/>
          <p:nvPr/>
        </p:nvSpPr>
        <p:spPr bwMode="auto">
          <a:xfrm>
            <a:off x="1907704" y="2420888"/>
            <a:ext cx="936104" cy="21602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2771800" y="2420888"/>
            <a:ext cx="936104" cy="216024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3707904" y="2420888"/>
            <a:ext cx="936104" cy="216024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6" name="Gerade Verbindung 15"/>
          <p:cNvCxnSpPr/>
          <p:nvPr/>
        </p:nvCxnSpPr>
        <p:spPr bwMode="auto">
          <a:xfrm>
            <a:off x="4644008" y="2564904"/>
            <a:ext cx="1008112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feld 17"/>
          <p:cNvSpPr txBox="1"/>
          <p:nvPr/>
        </p:nvSpPr>
        <p:spPr>
          <a:xfrm>
            <a:off x="683568" y="2132856"/>
            <a:ext cx="268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-</a:t>
            </a:r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5220072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+</a:t>
            </a:r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3203848" y="1916832"/>
            <a:ext cx="421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Fe</a:t>
            </a:r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1115616" y="3429000"/>
            <a:ext cx="1259127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Auflösung,</a:t>
            </a:r>
          </a:p>
          <a:p>
            <a:r>
              <a:rPr lang="de-DE" dirty="0" smtClean="0"/>
              <a:t>aktiv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2555776" y="3429000"/>
            <a:ext cx="1468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Oszillationen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4067944" y="3429000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passiviert</a:t>
            </a:r>
            <a:endParaRPr lang="de-DE" dirty="0"/>
          </a:p>
        </p:txBody>
      </p:sp>
      <p:cxnSp>
        <p:nvCxnSpPr>
          <p:cNvPr id="25" name="Gerade Verbindung mit Pfeil 24"/>
          <p:cNvCxnSpPr>
            <a:stCxn id="21" idx="0"/>
            <a:endCxn id="13" idx="2"/>
          </p:cNvCxnSpPr>
          <p:nvPr/>
        </p:nvCxnSpPr>
        <p:spPr bwMode="auto">
          <a:xfrm flipV="1">
            <a:off x="1745180" y="2636912"/>
            <a:ext cx="630576" cy="7920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Gerade Verbindung mit Pfeil 26"/>
          <p:cNvCxnSpPr>
            <a:stCxn id="22" idx="0"/>
            <a:endCxn id="14" idx="2"/>
          </p:cNvCxnSpPr>
          <p:nvPr/>
        </p:nvCxnSpPr>
        <p:spPr bwMode="auto">
          <a:xfrm flipH="1" flipV="1">
            <a:off x="3239852" y="2636912"/>
            <a:ext cx="49940" cy="7920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Gerade Verbindung mit Pfeil 30"/>
          <p:cNvCxnSpPr>
            <a:stCxn id="23" idx="0"/>
            <a:endCxn id="15" idx="2"/>
          </p:cNvCxnSpPr>
          <p:nvPr/>
        </p:nvCxnSpPr>
        <p:spPr bwMode="auto">
          <a:xfrm flipH="1" flipV="1">
            <a:off x="4175956" y="2636912"/>
            <a:ext cx="463619" cy="7920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feld 32"/>
          <p:cNvSpPr txBox="1"/>
          <p:nvPr/>
        </p:nvSpPr>
        <p:spPr>
          <a:xfrm>
            <a:off x="683569" y="4869160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Räumliche Strukturierung durch von außen aufgeprägte Inhomogenität des elektrischen Feldes, noch keine Strukturierung aus einer homogenen Ausgangssituation heraus!</a:t>
            </a:r>
            <a:endParaRPr lang="de-DE" dirty="0"/>
          </a:p>
        </p:txBody>
      </p:sp>
      <p:sp>
        <p:nvSpPr>
          <p:cNvPr id="34" name="Textfeld 33"/>
          <p:cNvSpPr txBox="1"/>
          <p:nvPr/>
        </p:nvSpPr>
        <p:spPr>
          <a:xfrm>
            <a:off x="3563888" y="4293096"/>
            <a:ext cx="5254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K. </a:t>
            </a:r>
            <a:r>
              <a:rPr lang="de-DE" sz="1400" dirty="0" err="1" smtClean="0"/>
              <a:t>Agladze</a:t>
            </a:r>
            <a:r>
              <a:rPr lang="de-DE" sz="1400" dirty="0" smtClean="0"/>
              <a:t> et al., Phys. Chem. Chem. Phys., 2001, 3, 1326-1330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395536" y="155679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2. Synchronisierend können auch die Transportprozesse wirken, wenn diese schnell genug sind (Konvektion, Rührung, rotierende Scheibenelektrode) und wenn die Elektrode relativ klein ist.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755576" y="2636912"/>
            <a:ext cx="7992888" cy="923330"/>
          </a:xfrm>
          <a:prstGeom prst="rect">
            <a:avLst/>
          </a:prstGeom>
          <a:solidFill>
            <a:srgbClr val="FFC000">
              <a:alpha val="59000"/>
            </a:srgbClr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Aber: wenn nur die Diffusion als Transport in Frage kommt und die Elektrode nicht mikroskopisch klein ist, so können sich durch die endliche Diffusionszeit räumlichen Konzentrationsunterschiede herausbilden!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467544" y="3861048"/>
            <a:ext cx="4383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Was bedeutet dies für die Modellbildung?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899592" y="4653136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Statt eines einzelnen bistabilen oder oszillierenden Systems erhalten wir eine Kette von räumlich benachbarten Systemen, welche durch Diffusion der </a:t>
            </a:r>
            <a:r>
              <a:rPr lang="de-DE" dirty="0" err="1" smtClean="0"/>
              <a:t>Reaktanden</a:t>
            </a:r>
            <a:r>
              <a:rPr lang="de-DE" dirty="0" smtClean="0"/>
              <a:t> und Produkte miteinander gekoppelt sind (im eindimensionalen Fall)!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grpSp>
        <p:nvGrpSpPr>
          <p:cNvPr id="54" name="Gruppieren 53"/>
          <p:cNvGrpSpPr/>
          <p:nvPr/>
        </p:nvGrpSpPr>
        <p:grpSpPr>
          <a:xfrm>
            <a:off x="323528" y="1844824"/>
            <a:ext cx="1872208" cy="1296144"/>
            <a:chOff x="323528" y="1844824"/>
            <a:chExt cx="1872208" cy="1296144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467544" y="1988840"/>
              <a:ext cx="1584176" cy="936105"/>
              <a:chOff x="1691680" y="2924943"/>
              <a:chExt cx="3887837" cy="1789932"/>
            </a:xfrm>
            <a:noFill/>
          </p:grpSpPr>
          <p:sp>
            <p:nvSpPr>
              <p:cNvPr id="12" name="Linie15"/>
              <p:cNvSpPr>
                <a:spLocks noChangeShapeType="1"/>
              </p:cNvSpPr>
              <p:nvPr/>
            </p:nvSpPr>
            <p:spPr bwMode="auto">
              <a:xfrm flipV="1">
                <a:off x="1691680" y="3933056"/>
                <a:ext cx="3887837" cy="80715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13" name="Linie14"/>
              <p:cNvSpPr>
                <a:spLocks noChangeShapeType="1"/>
              </p:cNvSpPr>
              <p:nvPr/>
            </p:nvSpPr>
            <p:spPr bwMode="auto">
              <a:xfrm flipV="1">
                <a:off x="1835150" y="2924943"/>
                <a:ext cx="546" cy="1704206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14" name="Ellipse9"/>
              <p:cNvSpPr>
                <a:spLocks noChangeArrowheads="1"/>
              </p:cNvSpPr>
              <p:nvPr/>
            </p:nvSpPr>
            <p:spPr bwMode="auto">
              <a:xfrm>
                <a:off x="3035300" y="3886200"/>
                <a:ext cx="114300" cy="114300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15" name="Ellipse8"/>
              <p:cNvSpPr>
                <a:spLocks noChangeArrowheads="1"/>
              </p:cNvSpPr>
              <p:nvPr/>
            </p:nvSpPr>
            <p:spPr bwMode="auto">
              <a:xfrm>
                <a:off x="5018088" y="3895725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22" name="Kurve3"/>
              <p:cNvSpPr>
                <a:spLocks noChangeArrowheads="1"/>
              </p:cNvSpPr>
              <p:nvPr/>
            </p:nvSpPr>
            <p:spPr bwMode="auto">
              <a:xfrm>
                <a:off x="1835150" y="3068638"/>
                <a:ext cx="3657600" cy="1646237"/>
              </a:xfrm>
              <a:custGeom>
                <a:avLst/>
                <a:gdLst/>
                <a:ahLst/>
                <a:cxnLst>
                  <a:cxn ang="0">
                    <a:pos x="0" y="10625"/>
                  </a:cxn>
                  <a:cxn ang="0">
                    <a:pos x="3590" y="17916"/>
                  </a:cxn>
                  <a:cxn ang="0">
                    <a:pos x="12185" y="208"/>
                  </a:cxn>
                  <a:cxn ang="0">
                    <a:pos x="20000" y="16875"/>
                  </a:cxn>
                </a:cxnLst>
                <a:rect l="0" t="0" r="r" b="b"/>
                <a:pathLst>
                  <a:path w="20000" h="20000">
                    <a:moveTo>
                      <a:pt x="0" y="10625"/>
                    </a:moveTo>
                    <a:cubicBezTo>
                      <a:pt x="716" y="12083"/>
                      <a:pt x="1156" y="20000"/>
                      <a:pt x="3590" y="17916"/>
                    </a:cubicBezTo>
                    <a:cubicBezTo>
                      <a:pt x="6031" y="15833"/>
                      <a:pt x="8906" y="413"/>
                      <a:pt x="12185" y="208"/>
                    </a:cubicBezTo>
                    <a:cubicBezTo>
                      <a:pt x="15468" y="0"/>
                      <a:pt x="18437" y="13541"/>
                      <a:pt x="20000" y="16875"/>
                    </a:cubicBezTo>
                  </a:path>
                </a:pathLst>
              </a:custGeom>
              <a:grpFill/>
              <a:ln w="22860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23" name="Ellipse8"/>
              <p:cNvSpPr>
                <a:spLocks noChangeArrowheads="1"/>
              </p:cNvSpPr>
              <p:nvPr/>
            </p:nvSpPr>
            <p:spPr bwMode="auto">
              <a:xfrm>
                <a:off x="1763713" y="3860800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</p:grpSp>
        <p:sp>
          <p:nvSpPr>
            <p:cNvPr id="27" name="Rechteck 26"/>
            <p:cNvSpPr/>
            <p:nvPr/>
          </p:nvSpPr>
          <p:spPr bwMode="auto">
            <a:xfrm>
              <a:off x="323528" y="1844824"/>
              <a:ext cx="1872208" cy="1296144"/>
            </a:xfrm>
            <a:prstGeom prst="rect">
              <a:avLst/>
            </a:prstGeom>
            <a:solidFill>
              <a:srgbClr val="FFFF00">
                <a:alpha val="2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55" name="Gruppieren 54"/>
          <p:cNvGrpSpPr/>
          <p:nvPr/>
        </p:nvGrpSpPr>
        <p:grpSpPr>
          <a:xfrm>
            <a:off x="3059832" y="1844824"/>
            <a:ext cx="1872208" cy="1296144"/>
            <a:chOff x="323528" y="1844824"/>
            <a:chExt cx="1872208" cy="1296144"/>
          </a:xfrm>
        </p:grpSpPr>
        <p:grpSp>
          <p:nvGrpSpPr>
            <p:cNvPr id="56" name="Gruppieren 25"/>
            <p:cNvGrpSpPr/>
            <p:nvPr/>
          </p:nvGrpSpPr>
          <p:grpSpPr>
            <a:xfrm>
              <a:off x="467544" y="1988840"/>
              <a:ext cx="1584176" cy="936105"/>
              <a:chOff x="1691680" y="2924943"/>
              <a:chExt cx="3887837" cy="1789932"/>
            </a:xfrm>
            <a:noFill/>
          </p:grpSpPr>
          <p:sp>
            <p:nvSpPr>
              <p:cNvPr id="58" name="Linie15"/>
              <p:cNvSpPr>
                <a:spLocks noChangeShapeType="1"/>
              </p:cNvSpPr>
              <p:nvPr/>
            </p:nvSpPr>
            <p:spPr bwMode="auto">
              <a:xfrm flipV="1">
                <a:off x="1691680" y="3933056"/>
                <a:ext cx="3887837" cy="80715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59" name="Linie14"/>
              <p:cNvSpPr>
                <a:spLocks noChangeShapeType="1"/>
              </p:cNvSpPr>
              <p:nvPr/>
            </p:nvSpPr>
            <p:spPr bwMode="auto">
              <a:xfrm flipV="1">
                <a:off x="1835150" y="2924943"/>
                <a:ext cx="546" cy="1704206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0" name="Ellipse9"/>
              <p:cNvSpPr>
                <a:spLocks noChangeArrowheads="1"/>
              </p:cNvSpPr>
              <p:nvPr/>
            </p:nvSpPr>
            <p:spPr bwMode="auto">
              <a:xfrm>
                <a:off x="3035300" y="3886200"/>
                <a:ext cx="114300" cy="114300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1" name="Ellipse8"/>
              <p:cNvSpPr>
                <a:spLocks noChangeArrowheads="1"/>
              </p:cNvSpPr>
              <p:nvPr/>
            </p:nvSpPr>
            <p:spPr bwMode="auto">
              <a:xfrm>
                <a:off x="5018088" y="3895725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2" name="Kurve3"/>
              <p:cNvSpPr>
                <a:spLocks noChangeArrowheads="1"/>
              </p:cNvSpPr>
              <p:nvPr/>
            </p:nvSpPr>
            <p:spPr bwMode="auto">
              <a:xfrm>
                <a:off x="1835150" y="3068638"/>
                <a:ext cx="3657600" cy="1646237"/>
              </a:xfrm>
              <a:custGeom>
                <a:avLst/>
                <a:gdLst/>
                <a:ahLst/>
                <a:cxnLst>
                  <a:cxn ang="0">
                    <a:pos x="0" y="10625"/>
                  </a:cxn>
                  <a:cxn ang="0">
                    <a:pos x="3590" y="17916"/>
                  </a:cxn>
                  <a:cxn ang="0">
                    <a:pos x="12185" y="208"/>
                  </a:cxn>
                  <a:cxn ang="0">
                    <a:pos x="20000" y="16875"/>
                  </a:cxn>
                </a:cxnLst>
                <a:rect l="0" t="0" r="r" b="b"/>
                <a:pathLst>
                  <a:path w="20000" h="20000">
                    <a:moveTo>
                      <a:pt x="0" y="10625"/>
                    </a:moveTo>
                    <a:cubicBezTo>
                      <a:pt x="716" y="12083"/>
                      <a:pt x="1156" y="20000"/>
                      <a:pt x="3590" y="17916"/>
                    </a:cubicBezTo>
                    <a:cubicBezTo>
                      <a:pt x="6031" y="15833"/>
                      <a:pt x="8906" y="413"/>
                      <a:pt x="12185" y="208"/>
                    </a:cubicBezTo>
                    <a:cubicBezTo>
                      <a:pt x="15468" y="0"/>
                      <a:pt x="18437" y="13541"/>
                      <a:pt x="20000" y="16875"/>
                    </a:cubicBezTo>
                  </a:path>
                </a:pathLst>
              </a:custGeom>
              <a:grpFill/>
              <a:ln w="22860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3" name="Ellipse8"/>
              <p:cNvSpPr>
                <a:spLocks noChangeArrowheads="1"/>
              </p:cNvSpPr>
              <p:nvPr/>
            </p:nvSpPr>
            <p:spPr bwMode="auto">
              <a:xfrm>
                <a:off x="1763713" y="3860800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</p:grpSp>
        <p:sp>
          <p:nvSpPr>
            <p:cNvPr id="57" name="Rechteck 56"/>
            <p:cNvSpPr/>
            <p:nvPr/>
          </p:nvSpPr>
          <p:spPr bwMode="auto">
            <a:xfrm>
              <a:off x="323528" y="1844824"/>
              <a:ext cx="1872208" cy="1296144"/>
            </a:xfrm>
            <a:prstGeom prst="rect">
              <a:avLst/>
            </a:prstGeom>
            <a:solidFill>
              <a:srgbClr val="FFFF00">
                <a:alpha val="2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64" name="Gruppieren 63"/>
          <p:cNvGrpSpPr/>
          <p:nvPr/>
        </p:nvGrpSpPr>
        <p:grpSpPr>
          <a:xfrm>
            <a:off x="5868144" y="1844824"/>
            <a:ext cx="1872208" cy="1296144"/>
            <a:chOff x="323528" y="1844824"/>
            <a:chExt cx="1872208" cy="1296144"/>
          </a:xfrm>
        </p:grpSpPr>
        <p:grpSp>
          <p:nvGrpSpPr>
            <p:cNvPr id="65" name="Gruppieren 25"/>
            <p:cNvGrpSpPr/>
            <p:nvPr/>
          </p:nvGrpSpPr>
          <p:grpSpPr>
            <a:xfrm>
              <a:off x="467544" y="1988840"/>
              <a:ext cx="1584176" cy="936105"/>
              <a:chOff x="1691680" y="2924943"/>
              <a:chExt cx="3887837" cy="1789932"/>
            </a:xfrm>
            <a:noFill/>
          </p:grpSpPr>
          <p:sp>
            <p:nvSpPr>
              <p:cNvPr id="67" name="Linie15"/>
              <p:cNvSpPr>
                <a:spLocks noChangeShapeType="1"/>
              </p:cNvSpPr>
              <p:nvPr/>
            </p:nvSpPr>
            <p:spPr bwMode="auto">
              <a:xfrm flipV="1">
                <a:off x="1691680" y="3933056"/>
                <a:ext cx="3887837" cy="80715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8" name="Linie14"/>
              <p:cNvSpPr>
                <a:spLocks noChangeShapeType="1"/>
              </p:cNvSpPr>
              <p:nvPr/>
            </p:nvSpPr>
            <p:spPr bwMode="auto">
              <a:xfrm flipV="1">
                <a:off x="1835150" y="2924943"/>
                <a:ext cx="546" cy="1704206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9" name="Ellipse9"/>
              <p:cNvSpPr>
                <a:spLocks noChangeArrowheads="1"/>
              </p:cNvSpPr>
              <p:nvPr/>
            </p:nvSpPr>
            <p:spPr bwMode="auto">
              <a:xfrm>
                <a:off x="3035300" y="3886200"/>
                <a:ext cx="114300" cy="114300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70" name="Ellipse8"/>
              <p:cNvSpPr>
                <a:spLocks noChangeArrowheads="1"/>
              </p:cNvSpPr>
              <p:nvPr/>
            </p:nvSpPr>
            <p:spPr bwMode="auto">
              <a:xfrm>
                <a:off x="5018088" y="3895725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71" name="Kurve3"/>
              <p:cNvSpPr>
                <a:spLocks noChangeArrowheads="1"/>
              </p:cNvSpPr>
              <p:nvPr/>
            </p:nvSpPr>
            <p:spPr bwMode="auto">
              <a:xfrm>
                <a:off x="1835150" y="3068638"/>
                <a:ext cx="3657600" cy="1646237"/>
              </a:xfrm>
              <a:custGeom>
                <a:avLst/>
                <a:gdLst/>
                <a:ahLst/>
                <a:cxnLst>
                  <a:cxn ang="0">
                    <a:pos x="0" y="10625"/>
                  </a:cxn>
                  <a:cxn ang="0">
                    <a:pos x="3590" y="17916"/>
                  </a:cxn>
                  <a:cxn ang="0">
                    <a:pos x="12185" y="208"/>
                  </a:cxn>
                  <a:cxn ang="0">
                    <a:pos x="20000" y="16875"/>
                  </a:cxn>
                </a:cxnLst>
                <a:rect l="0" t="0" r="r" b="b"/>
                <a:pathLst>
                  <a:path w="20000" h="20000">
                    <a:moveTo>
                      <a:pt x="0" y="10625"/>
                    </a:moveTo>
                    <a:cubicBezTo>
                      <a:pt x="716" y="12083"/>
                      <a:pt x="1156" y="20000"/>
                      <a:pt x="3590" y="17916"/>
                    </a:cubicBezTo>
                    <a:cubicBezTo>
                      <a:pt x="6031" y="15833"/>
                      <a:pt x="8906" y="413"/>
                      <a:pt x="12185" y="208"/>
                    </a:cubicBezTo>
                    <a:cubicBezTo>
                      <a:pt x="15468" y="0"/>
                      <a:pt x="18437" y="13541"/>
                      <a:pt x="20000" y="16875"/>
                    </a:cubicBezTo>
                  </a:path>
                </a:pathLst>
              </a:custGeom>
              <a:grpFill/>
              <a:ln w="22860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72" name="Ellipse8"/>
              <p:cNvSpPr>
                <a:spLocks noChangeArrowheads="1"/>
              </p:cNvSpPr>
              <p:nvPr/>
            </p:nvSpPr>
            <p:spPr bwMode="auto">
              <a:xfrm>
                <a:off x="1763713" y="3860800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</p:grpSp>
        <p:sp>
          <p:nvSpPr>
            <p:cNvPr id="66" name="Rechteck 65"/>
            <p:cNvSpPr/>
            <p:nvPr/>
          </p:nvSpPr>
          <p:spPr bwMode="auto">
            <a:xfrm>
              <a:off x="323528" y="1844824"/>
              <a:ext cx="1872208" cy="1296144"/>
            </a:xfrm>
            <a:prstGeom prst="rect">
              <a:avLst/>
            </a:prstGeom>
            <a:solidFill>
              <a:srgbClr val="FFFF00">
                <a:alpha val="2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cxnSp>
        <p:nvCxnSpPr>
          <p:cNvPr id="83" name="Gerade Verbindung mit Pfeil 82"/>
          <p:cNvCxnSpPr/>
          <p:nvPr/>
        </p:nvCxnSpPr>
        <p:spPr bwMode="auto">
          <a:xfrm>
            <a:off x="2195736" y="2276872"/>
            <a:ext cx="864096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Gerade Verbindung mit Pfeil 84"/>
          <p:cNvCxnSpPr>
            <a:stCxn id="57" idx="1"/>
            <a:endCxn id="27" idx="3"/>
          </p:cNvCxnSpPr>
          <p:nvPr/>
        </p:nvCxnSpPr>
        <p:spPr bwMode="auto">
          <a:xfrm flipH="1">
            <a:off x="2195736" y="2492896"/>
            <a:ext cx="864096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Gerade Verbindung mit Pfeil 86"/>
          <p:cNvCxnSpPr/>
          <p:nvPr/>
        </p:nvCxnSpPr>
        <p:spPr bwMode="auto">
          <a:xfrm>
            <a:off x="5004048" y="2204864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Gerade Verbindung mit Pfeil 88"/>
          <p:cNvCxnSpPr>
            <a:stCxn id="66" idx="1"/>
            <a:endCxn id="57" idx="3"/>
          </p:cNvCxnSpPr>
          <p:nvPr/>
        </p:nvCxnSpPr>
        <p:spPr bwMode="auto">
          <a:xfrm flipH="1">
            <a:off x="4932040" y="2492896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0" name="Ellipse 89"/>
          <p:cNvSpPr/>
          <p:nvPr/>
        </p:nvSpPr>
        <p:spPr bwMode="auto">
          <a:xfrm>
            <a:off x="1763688" y="2420888"/>
            <a:ext cx="216024" cy="216024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1" name="Ellipse 90"/>
          <p:cNvSpPr/>
          <p:nvPr/>
        </p:nvSpPr>
        <p:spPr bwMode="auto">
          <a:xfrm>
            <a:off x="4499992" y="2420888"/>
            <a:ext cx="216024" cy="216024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2" name="Ellipse 91"/>
          <p:cNvSpPr/>
          <p:nvPr/>
        </p:nvSpPr>
        <p:spPr bwMode="auto">
          <a:xfrm>
            <a:off x="7308304" y="2420888"/>
            <a:ext cx="216024" cy="216024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3" name="Textfeld 92"/>
          <p:cNvSpPr txBox="1"/>
          <p:nvPr/>
        </p:nvSpPr>
        <p:spPr>
          <a:xfrm>
            <a:off x="2483768" y="1844824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94" name="Textfeld 93"/>
          <p:cNvSpPr txBox="1"/>
          <p:nvPr/>
        </p:nvSpPr>
        <p:spPr>
          <a:xfrm>
            <a:off x="5292080" y="17728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95" name="Textfeld 94"/>
          <p:cNvSpPr txBox="1"/>
          <p:nvPr/>
        </p:nvSpPr>
        <p:spPr>
          <a:xfrm>
            <a:off x="1187624" y="3573016"/>
            <a:ext cx="5986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Diffusive</a:t>
            </a:r>
            <a:r>
              <a:rPr lang="de-DE" dirty="0" smtClean="0"/>
              <a:t> Kopplung bistabiler elektrochemischer Systeme,</a:t>
            </a:r>
          </a:p>
          <a:p>
            <a:r>
              <a:rPr lang="de-DE" dirty="0" smtClean="0"/>
              <a:t>z.B. Abschnitte eines Eisendrahtes in Schwefelsäure,</a:t>
            </a:r>
          </a:p>
          <a:p>
            <a:r>
              <a:rPr lang="de-DE" dirty="0" smtClean="0"/>
              <a:t>C - Protonenkonzentration</a:t>
            </a:r>
            <a:endParaRPr lang="de-DE" dirty="0"/>
          </a:p>
        </p:txBody>
      </p:sp>
      <p:sp>
        <p:nvSpPr>
          <p:cNvPr id="96" name="Textfeld 95"/>
          <p:cNvSpPr txBox="1"/>
          <p:nvPr/>
        </p:nvSpPr>
        <p:spPr>
          <a:xfrm>
            <a:off x="611560" y="4941168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Anfangszustand: überall die gleiche Konzentration, der Draht ist überall gleichmäßig passiviert.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grpSp>
        <p:nvGrpSpPr>
          <p:cNvPr id="2" name="Gruppieren 53"/>
          <p:cNvGrpSpPr/>
          <p:nvPr/>
        </p:nvGrpSpPr>
        <p:grpSpPr>
          <a:xfrm>
            <a:off x="395536" y="2564904"/>
            <a:ext cx="1872208" cy="1296144"/>
            <a:chOff x="323528" y="1844824"/>
            <a:chExt cx="1872208" cy="1296144"/>
          </a:xfrm>
        </p:grpSpPr>
        <p:grpSp>
          <p:nvGrpSpPr>
            <p:cNvPr id="3" name="Gruppieren 25"/>
            <p:cNvGrpSpPr/>
            <p:nvPr/>
          </p:nvGrpSpPr>
          <p:grpSpPr>
            <a:xfrm>
              <a:off x="467544" y="1988840"/>
              <a:ext cx="1584176" cy="936105"/>
              <a:chOff x="1691680" y="2924943"/>
              <a:chExt cx="3887837" cy="1789932"/>
            </a:xfrm>
            <a:noFill/>
          </p:grpSpPr>
          <p:sp>
            <p:nvSpPr>
              <p:cNvPr id="12" name="Linie15"/>
              <p:cNvSpPr>
                <a:spLocks noChangeShapeType="1"/>
              </p:cNvSpPr>
              <p:nvPr/>
            </p:nvSpPr>
            <p:spPr bwMode="auto">
              <a:xfrm flipV="1">
                <a:off x="1691680" y="3933056"/>
                <a:ext cx="3887837" cy="80715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13" name="Linie14"/>
              <p:cNvSpPr>
                <a:spLocks noChangeShapeType="1"/>
              </p:cNvSpPr>
              <p:nvPr/>
            </p:nvSpPr>
            <p:spPr bwMode="auto">
              <a:xfrm flipV="1">
                <a:off x="1835150" y="2924943"/>
                <a:ext cx="546" cy="1704206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14" name="Ellipse9"/>
              <p:cNvSpPr>
                <a:spLocks noChangeArrowheads="1"/>
              </p:cNvSpPr>
              <p:nvPr/>
            </p:nvSpPr>
            <p:spPr bwMode="auto">
              <a:xfrm>
                <a:off x="3035300" y="3886200"/>
                <a:ext cx="114300" cy="114300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15" name="Ellipse8"/>
              <p:cNvSpPr>
                <a:spLocks noChangeArrowheads="1"/>
              </p:cNvSpPr>
              <p:nvPr/>
            </p:nvSpPr>
            <p:spPr bwMode="auto">
              <a:xfrm>
                <a:off x="5018088" y="3895725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22" name="Kurve3"/>
              <p:cNvSpPr>
                <a:spLocks noChangeArrowheads="1"/>
              </p:cNvSpPr>
              <p:nvPr/>
            </p:nvSpPr>
            <p:spPr bwMode="auto">
              <a:xfrm>
                <a:off x="1835150" y="3068638"/>
                <a:ext cx="3657600" cy="1646237"/>
              </a:xfrm>
              <a:custGeom>
                <a:avLst/>
                <a:gdLst/>
                <a:ahLst/>
                <a:cxnLst>
                  <a:cxn ang="0">
                    <a:pos x="0" y="10625"/>
                  </a:cxn>
                  <a:cxn ang="0">
                    <a:pos x="3590" y="17916"/>
                  </a:cxn>
                  <a:cxn ang="0">
                    <a:pos x="12185" y="208"/>
                  </a:cxn>
                  <a:cxn ang="0">
                    <a:pos x="20000" y="16875"/>
                  </a:cxn>
                </a:cxnLst>
                <a:rect l="0" t="0" r="r" b="b"/>
                <a:pathLst>
                  <a:path w="20000" h="20000">
                    <a:moveTo>
                      <a:pt x="0" y="10625"/>
                    </a:moveTo>
                    <a:cubicBezTo>
                      <a:pt x="716" y="12083"/>
                      <a:pt x="1156" y="20000"/>
                      <a:pt x="3590" y="17916"/>
                    </a:cubicBezTo>
                    <a:cubicBezTo>
                      <a:pt x="6031" y="15833"/>
                      <a:pt x="8906" y="413"/>
                      <a:pt x="12185" y="208"/>
                    </a:cubicBezTo>
                    <a:cubicBezTo>
                      <a:pt x="15468" y="0"/>
                      <a:pt x="18437" y="13541"/>
                      <a:pt x="20000" y="16875"/>
                    </a:cubicBezTo>
                  </a:path>
                </a:pathLst>
              </a:custGeom>
              <a:grpFill/>
              <a:ln w="22860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23" name="Ellipse8"/>
              <p:cNvSpPr>
                <a:spLocks noChangeArrowheads="1"/>
              </p:cNvSpPr>
              <p:nvPr/>
            </p:nvSpPr>
            <p:spPr bwMode="auto">
              <a:xfrm>
                <a:off x="1763713" y="3860800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</p:grpSp>
        <p:sp>
          <p:nvSpPr>
            <p:cNvPr id="27" name="Rechteck 26"/>
            <p:cNvSpPr/>
            <p:nvPr/>
          </p:nvSpPr>
          <p:spPr bwMode="auto">
            <a:xfrm>
              <a:off x="323528" y="1844824"/>
              <a:ext cx="1872208" cy="1296144"/>
            </a:xfrm>
            <a:prstGeom prst="rect">
              <a:avLst/>
            </a:prstGeom>
            <a:solidFill>
              <a:srgbClr val="FFFF00">
                <a:alpha val="2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4" name="Gruppieren 54"/>
          <p:cNvGrpSpPr/>
          <p:nvPr/>
        </p:nvGrpSpPr>
        <p:grpSpPr>
          <a:xfrm>
            <a:off x="3131840" y="2564904"/>
            <a:ext cx="1872208" cy="1296144"/>
            <a:chOff x="323528" y="1844824"/>
            <a:chExt cx="1872208" cy="1296144"/>
          </a:xfrm>
        </p:grpSpPr>
        <p:grpSp>
          <p:nvGrpSpPr>
            <p:cNvPr id="5" name="Gruppieren 25"/>
            <p:cNvGrpSpPr/>
            <p:nvPr/>
          </p:nvGrpSpPr>
          <p:grpSpPr>
            <a:xfrm>
              <a:off x="467544" y="1988840"/>
              <a:ext cx="1584176" cy="936105"/>
              <a:chOff x="1691680" y="2924943"/>
              <a:chExt cx="3887837" cy="1789932"/>
            </a:xfrm>
            <a:noFill/>
          </p:grpSpPr>
          <p:sp>
            <p:nvSpPr>
              <p:cNvPr id="58" name="Linie15"/>
              <p:cNvSpPr>
                <a:spLocks noChangeShapeType="1"/>
              </p:cNvSpPr>
              <p:nvPr/>
            </p:nvSpPr>
            <p:spPr bwMode="auto">
              <a:xfrm flipV="1">
                <a:off x="1691680" y="3933056"/>
                <a:ext cx="3887837" cy="80715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59" name="Linie14"/>
              <p:cNvSpPr>
                <a:spLocks noChangeShapeType="1"/>
              </p:cNvSpPr>
              <p:nvPr/>
            </p:nvSpPr>
            <p:spPr bwMode="auto">
              <a:xfrm flipV="1">
                <a:off x="1835150" y="2924943"/>
                <a:ext cx="546" cy="1704206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0" name="Ellipse9"/>
              <p:cNvSpPr>
                <a:spLocks noChangeArrowheads="1"/>
              </p:cNvSpPr>
              <p:nvPr/>
            </p:nvSpPr>
            <p:spPr bwMode="auto">
              <a:xfrm>
                <a:off x="3035300" y="3886200"/>
                <a:ext cx="114300" cy="114300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1" name="Ellipse8"/>
              <p:cNvSpPr>
                <a:spLocks noChangeArrowheads="1"/>
              </p:cNvSpPr>
              <p:nvPr/>
            </p:nvSpPr>
            <p:spPr bwMode="auto">
              <a:xfrm>
                <a:off x="5018088" y="3895725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2" name="Kurve3"/>
              <p:cNvSpPr>
                <a:spLocks noChangeArrowheads="1"/>
              </p:cNvSpPr>
              <p:nvPr/>
            </p:nvSpPr>
            <p:spPr bwMode="auto">
              <a:xfrm>
                <a:off x="1835150" y="3068638"/>
                <a:ext cx="3657600" cy="1646237"/>
              </a:xfrm>
              <a:custGeom>
                <a:avLst/>
                <a:gdLst/>
                <a:ahLst/>
                <a:cxnLst>
                  <a:cxn ang="0">
                    <a:pos x="0" y="10625"/>
                  </a:cxn>
                  <a:cxn ang="0">
                    <a:pos x="3590" y="17916"/>
                  </a:cxn>
                  <a:cxn ang="0">
                    <a:pos x="12185" y="208"/>
                  </a:cxn>
                  <a:cxn ang="0">
                    <a:pos x="20000" y="16875"/>
                  </a:cxn>
                </a:cxnLst>
                <a:rect l="0" t="0" r="r" b="b"/>
                <a:pathLst>
                  <a:path w="20000" h="20000">
                    <a:moveTo>
                      <a:pt x="0" y="10625"/>
                    </a:moveTo>
                    <a:cubicBezTo>
                      <a:pt x="716" y="12083"/>
                      <a:pt x="1156" y="20000"/>
                      <a:pt x="3590" y="17916"/>
                    </a:cubicBezTo>
                    <a:cubicBezTo>
                      <a:pt x="6031" y="15833"/>
                      <a:pt x="8906" y="413"/>
                      <a:pt x="12185" y="208"/>
                    </a:cubicBezTo>
                    <a:cubicBezTo>
                      <a:pt x="15468" y="0"/>
                      <a:pt x="18437" y="13541"/>
                      <a:pt x="20000" y="16875"/>
                    </a:cubicBezTo>
                  </a:path>
                </a:pathLst>
              </a:custGeom>
              <a:grpFill/>
              <a:ln w="22860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3" name="Ellipse8"/>
              <p:cNvSpPr>
                <a:spLocks noChangeArrowheads="1"/>
              </p:cNvSpPr>
              <p:nvPr/>
            </p:nvSpPr>
            <p:spPr bwMode="auto">
              <a:xfrm>
                <a:off x="1763713" y="3860800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</p:grpSp>
        <p:sp>
          <p:nvSpPr>
            <p:cNvPr id="57" name="Rechteck 56"/>
            <p:cNvSpPr/>
            <p:nvPr/>
          </p:nvSpPr>
          <p:spPr bwMode="auto">
            <a:xfrm>
              <a:off x="323528" y="1844824"/>
              <a:ext cx="1872208" cy="1296144"/>
            </a:xfrm>
            <a:prstGeom prst="rect">
              <a:avLst/>
            </a:prstGeom>
            <a:solidFill>
              <a:srgbClr val="FFFF00">
                <a:alpha val="2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6" name="Gruppieren 63"/>
          <p:cNvGrpSpPr/>
          <p:nvPr/>
        </p:nvGrpSpPr>
        <p:grpSpPr>
          <a:xfrm>
            <a:off x="5940152" y="2564904"/>
            <a:ext cx="1872208" cy="1296144"/>
            <a:chOff x="323528" y="1844824"/>
            <a:chExt cx="1872208" cy="1296144"/>
          </a:xfrm>
        </p:grpSpPr>
        <p:grpSp>
          <p:nvGrpSpPr>
            <p:cNvPr id="7" name="Gruppieren 25"/>
            <p:cNvGrpSpPr/>
            <p:nvPr/>
          </p:nvGrpSpPr>
          <p:grpSpPr>
            <a:xfrm>
              <a:off x="467544" y="1988840"/>
              <a:ext cx="1584176" cy="936105"/>
              <a:chOff x="1691680" y="2924943"/>
              <a:chExt cx="3887837" cy="1789932"/>
            </a:xfrm>
            <a:noFill/>
          </p:grpSpPr>
          <p:sp>
            <p:nvSpPr>
              <p:cNvPr id="67" name="Linie15"/>
              <p:cNvSpPr>
                <a:spLocks noChangeShapeType="1"/>
              </p:cNvSpPr>
              <p:nvPr/>
            </p:nvSpPr>
            <p:spPr bwMode="auto">
              <a:xfrm flipV="1">
                <a:off x="1691680" y="3933056"/>
                <a:ext cx="3887837" cy="80715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8" name="Linie14"/>
              <p:cNvSpPr>
                <a:spLocks noChangeShapeType="1"/>
              </p:cNvSpPr>
              <p:nvPr/>
            </p:nvSpPr>
            <p:spPr bwMode="auto">
              <a:xfrm flipV="1">
                <a:off x="1835150" y="2924943"/>
                <a:ext cx="546" cy="1704206"/>
              </a:xfrm>
              <a:prstGeom prst="lin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69" name="Ellipse9"/>
              <p:cNvSpPr>
                <a:spLocks noChangeArrowheads="1"/>
              </p:cNvSpPr>
              <p:nvPr/>
            </p:nvSpPr>
            <p:spPr bwMode="auto">
              <a:xfrm>
                <a:off x="3035300" y="3886200"/>
                <a:ext cx="114300" cy="114300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70" name="Ellipse8"/>
              <p:cNvSpPr>
                <a:spLocks noChangeArrowheads="1"/>
              </p:cNvSpPr>
              <p:nvPr/>
            </p:nvSpPr>
            <p:spPr bwMode="auto">
              <a:xfrm>
                <a:off x="5018088" y="3895725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71" name="Kurve3"/>
              <p:cNvSpPr>
                <a:spLocks noChangeArrowheads="1"/>
              </p:cNvSpPr>
              <p:nvPr/>
            </p:nvSpPr>
            <p:spPr bwMode="auto">
              <a:xfrm>
                <a:off x="1835150" y="3068638"/>
                <a:ext cx="3657600" cy="1646237"/>
              </a:xfrm>
              <a:custGeom>
                <a:avLst/>
                <a:gdLst/>
                <a:ahLst/>
                <a:cxnLst>
                  <a:cxn ang="0">
                    <a:pos x="0" y="10625"/>
                  </a:cxn>
                  <a:cxn ang="0">
                    <a:pos x="3590" y="17916"/>
                  </a:cxn>
                  <a:cxn ang="0">
                    <a:pos x="12185" y="208"/>
                  </a:cxn>
                  <a:cxn ang="0">
                    <a:pos x="20000" y="16875"/>
                  </a:cxn>
                </a:cxnLst>
                <a:rect l="0" t="0" r="r" b="b"/>
                <a:pathLst>
                  <a:path w="20000" h="20000">
                    <a:moveTo>
                      <a:pt x="0" y="10625"/>
                    </a:moveTo>
                    <a:cubicBezTo>
                      <a:pt x="716" y="12083"/>
                      <a:pt x="1156" y="20000"/>
                      <a:pt x="3590" y="17916"/>
                    </a:cubicBezTo>
                    <a:cubicBezTo>
                      <a:pt x="6031" y="15833"/>
                      <a:pt x="8906" y="413"/>
                      <a:pt x="12185" y="208"/>
                    </a:cubicBezTo>
                    <a:cubicBezTo>
                      <a:pt x="15468" y="0"/>
                      <a:pt x="18437" y="13541"/>
                      <a:pt x="20000" y="16875"/>
                    </a:cubicBezTo>
                  </a:path>
                </a:pathLst>
              </a:custGeom>
              <a:grpFill/>
              <a:ln w="22860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  <p:sp>
            <p:nvSpPr>
              <p:cNvPr id="72" name="Ellipse8"/>
              <p:cNvSpPr>
                <a:spLocks noChangeArrowheads="1"/>
              </p:cNvSpPr>
              <p:nvPr/>
            </p:nvSpPr>
            <p:spPr bwMode="auto">
              <a:xfrm>
                <a:off x="1763713" y="3860800"/>
                <a:ext cx="130175" cy="109538"/>
              </a:xfrm>
              <a:prstGeom prst="ellipse">
                <a:avLst/>
              </a:prstGeom>
              <a:grpFill/>
              <a:ln w="63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lIns="35560" tIns="35560" rIns="35560" bIns="35560"/>
              <a:lstStyle/>
              <a:p>
                <a:endParaRPr lang="de-DE"/>
              </a:p>
            </p:txBody>
          </p:sp>
        </p:grpSp>
        <p:sp>
          <p:nvSpPr>
            <p:cNvPr id="66" name="Rechteck 65"/>
            <p:cNvSpPr/>
            <p:nvPr/>
          </p:nvSpPr>
          <p:spPr bwMode="auto">
            <a:xfrm>
              <a:off x="323528" y="1844824"/>
              <a:ext cx="1872208" cy="1296144"/>
            </a:xfrm>
            <a:prstGeom prst="rect">
              <a:avLst/>
            </a:prstGeom>
            <a:solidFill>
              <a:srgbClr val="FFFF00">
                <a:alpha val="2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cxnSp>
        <p:nvCxnSpPr>
          <p:cNvPr id="83" name="Gerade Verbindung mit Pfeil 82"/>
          <p:cNvCxnSpPr/>
          <p:nvPr/>
        </p:nvCxnSpPr>
        <p:spPr bwMode="auto">
          <a:xfrm>
            <a:off x="2267744" y="2996952"/>
            <a:ext cx="864096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Gerade Verbindung mit Pfeil 84"/>
          <p:cNvCxnSpPr>
            <a:stCxn id="57" idx="1"/>
            <a:endCxn id="27" idx="3"/>
          </p:cNvCxnSpPr>
          <p:nvPr/>
        </p:nvCxnSpPr>
        <p:spPr bwMode="auto">
          <a:xfrm flipH="1">
            <a:off x="2267744" y="3212976"/>
            <a:ext cx="864096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Gerade Verbindung mit Pfeil 86"/>
          <p:cNvCxnSpPr/>
          <p:nvPr/>
        </p:nvCxnSpPr>
        <p:spPr bwMode="auto">
          <a:xfrm>
            <a:off x="5076056" y="2924944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Gerade Verbindung mit Pfeil 88"/>
          <p:cNvCxnSpPr>
            <a:stCxn id="66" idx="1"/>
            <a:endCxn id="57" idx="3"/>
          </p:cNvCxnSpPr>
          <p:nvPr/>
        </p:nvCxnSpPr>
        <p:spPr bwMode="auto">
          <a:xfrm flipH="1">
            <a:off x="5004048" y="3212976"/>
            <a:ext cx="936104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0" name="Ellipse 89"/>
          <p:cNvSpPr/>
          <p:nvPr/>
        </p:nvSpPr>
        <p:spPr bwMode="auto">
          <a:xfrm>
            <a:off x="1835696" y="3140968"/>
            <a:ext cx="216024" cy="216024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1" name="Ellipse 90"/>
          <p:cNvSpPr/>
          <p:nvPr/>
        </p:nvSpPr>
        <p:spPr bwMode="auto">
          <a:xfrm>
            <a:off x="4572000" y="3140968"/>
            <a:ext cx="216024" cy="216024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2" name="Ellipse 91"/>
          <p:cNvSpPr/>
          <p:nvPr/>
        </p:nvSpPr>
        <p:spPr bwMode="auto">
          <a:xfrm>
            <a:off x="7380312" y="3140968"/>
            <a:ext cx="216024" cy="216024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3" name="Textfeld 92"/>
          <p:cNvSpPr txBox="1"/>
          <p:nvPr/>
        </p:nvSpPr>
        <p:spPr>
          <a:xfrm>
            <a:off x="2555776" y="2564904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94" name="Textfeld 93"/>
          <p:cNvSpPr txBox="1"/>
          <p:nvPr/>
        </p:nvSpPr>
        <p:spPr>
          <a:xfrm>
            <a:off x="5364088" y="249289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96" name="Textfeld 95"/>
          <p:cNvSpPr txBox="1"/>
          <p:nvPr/>
        </p:nvSpPr>
        <p:spPr>
          <a:xfrm>
            <a:off x="539552" y="162880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Störung an der linken Seite:</a:t>
            </a:r>
            <a:endParaRPr lang="de-DE" dirty="0"/>
          </a:p>
        </p:txBody>
      </p:sp>
      <p:sp>
        <p:nvSpPr>
          <p:cNvPr id="47" name="Textfeld 46"/>
          <p:cNvSpPr txBox="1"/>
          <p:nvPr/>
        </p:nvSpPr>
        <p:spPr>
          <a:xfrm>
            <a:off x="2123728" y="4149080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c1  &gt; c2 </a:t>
            </a:r>
            <a:endParaRPr lang="de-DE" dirty="0"/>
          </a:p>
        </p:txBody>
      </p:sp>
      <p:sp>
        <p:nvSpPr>
          <p:cNvPr id="48" name="Textfeld 47"/>
          <p:cNvSpPr txBox="1"/>
          <p:nvPr/>
        </p:nvSpPr>
        <p:spPr>
          <a:xfrm>
            <a:off x="5004048" y="4149080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c2  = c3 </a:t>
            </a:r>
            <a:endParaRPr lang="de-DE" dirty="0"/>
          </a:p>
        </p:txBody>
      </p:sp>
      <p:cxnSp>
        <p:nvCxnSpPr>
          <p:cNvPr id="50" name="Gerade Verbindung mit Pfeil 49"/>
          <p:cNvCxnSpPr/>
          <p:nvPr/>
        </p:nvCxnSpPr>
        <p:spPr bwMode="auto">
          <a:xfrm flipH="1">
            <a:off x="1763688" y="2060848"/>
            <a:ext cx="936104" cy="36004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feld 50"/>
          <p:cNvSpPr txBox="1"/>
          <p:nvPr/>
        </p:nvSpPr>
        <p:spPr>
          <a:xfrm>
            <a:off x="755576" y="5013176"/>
            <a:ext cx="2259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Was wird passieren?</a:t>
            </a:r>
            <a:endParaRPr lang="de-DE" dirty="0"/>
          </a:p>
        </p:txBody>
      </p:sp>
      <p:sp>
        <p:nvSpPr>
          <p:cNvPr id="52" name="Textfeld 51"/>
          <p:cNvSpPr txBox="1"/>
          <p:nvPr/>
        </p:nvSpPr>
        <p:spPr>
          <a:xfrm>
            <a:off x="3563888" y="1628800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passiv </a:t>
            </a:r>
            <a:r>
              <a:rPr lang="de-DE" dirty="0" smtClean="0">
                <a:sym typeface="Wingdings" pitchFamily="2" charset="2"/>
              </a:rPr>
              <a:t> aktiv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59259E-6 L -0.13767 0.005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51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cxnSp>
        <p:nvCxnSpPr>
          <p:cNvPr id="17" name="Gerade Verbindung 16"/>
          <p:cNvCxnSpPr/>
          <p:nvPr/>
        </p:nvCxnSpPr>
        <p:spPr bwMode="auto">
          <a:xfrm>
            <a:off x="1115616" y="1700808"/>
            <a:ext cx="0" cy="396044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3" name="Gerade Verbindung mit Pfeil 22"/>
          <p:cNvCxnSpPr/>
          <p:nvPr/>
        </p:nvCxnSpPr>
        <p:spPr bwMode="auto">
          <a:xfrm>
            <a:off x="1115616" y="5661248"/>
            <a:ext cx="7056784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Textfeld 57"/>
          <p:cNvSpPr txBox="1"/>
          <p:nvPr/>
        </p:nvSpPr>
        <p:spPr>
          <a:xfrm>
            <a:off x="683568" y="177281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28" name="Textfeld 27"/>
          <p:cNvSpPr txBox="1"/>
          <p:nvPr/>
        </p:nvSpPr>
        <p:spPr>
          <a:xfrm>
            <a:off x="7956376" y="5805264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32" name="Freihandform 31"/>
          <p:cNvSpPr/>
          <p:nvPr/>
        </p:nvSpPr>
        <p:spPr bwMode="auto">
          <a:xfrm>
            <a:off x="1384300" y="1953683"/>
            <a:ext cx="6045200" cy="3139017"/>
          </a:xfrm>
          <a:custGeom>
            <a:avLst/>
            <a:gdLst>
              <a:gd name="connsiteX0" fmla="*/ 0 w 6045200"/>
              <a:gd name="connsiteY0" fmla="*/ 14817 h 3139017"/>
              <a:gd name="connsiteX1" fmla="*/ 1600200 w 6045200"/>
              <a:gd name="connsiteY1" fmla="*/ 14817 h 3139017"/>
              <a:gd name="connsiteX2" fmla="*/ 1968500 w 6045200"/>
              <a:gd name="connsiteY2" fmla="*/ 103717 h 3139017"/>
              <a:gd name="connsiteX3" fmla="*/ 2095500 w 6045200"/>
              <a:gd name="connsiteY3" fmla="*/ 281517 h 3139017"/>
              <a:gd name="connsiteX4" fmla="*/ 2159000 w 6045200"/>
              <a:gd name="connsiteY4" fmla="*/ 586317 h 3139017"/>
              <a:gd name="connsiteX5" fmla="*/ 2197100 w 6045200"/>
              <a:gd name="connsiteY5" fmla="*/ 891117 h 3139017"/>
              <a:gd name="connsiteX6" fmla="*/ 2374900 w 6045200"/>
              <a:gd name="connsiteY6" fmla="*/ 2275417 h 3139017"/>
              <a:gd name="connsiteX7" fmla="*/ 2451100 w 6045200"/>
              <a:gd name="connsiteY7" fmla="*/ 2542117 h 3139017"/>
              <a:gd name="connsiteX8" fmla="*/ 2540000 w 6045200"/>
              <a:gd name="connsiteY8" fmla="*/ 2732617 h 3139017"/>
              <a:gd name="connsiteX9" fmla="*/ 2730500 w 6045200"/>
              <a:gd name="connsiteY9" fmla="*/ 2910417 h 3139017"/>
              <a:gd name="connsiteX10" fmla="*/ 2895600 w 6045200"/>
              <a:gd name="connsiteY10" fmla="*/ 2999317 h 3139017"/>
              <a:gd name="connsiteX11" fmla="*/ 3200400 w 6045200"/>
              <a:gd name="connsiteY11" fmla="*/ 3088217 h 3139017"/>
              <a:gd name="connsiteX12" fmla="*/ 3683000 w 6045200"/>
              <a:gd name="connsiteY12" fmla="*/ 3126317 h 3139017"/>
              <a:gd name="connsiteX13" fmla="*/ 4038600 w 6045200"/>
              <a:gd name="connsiteY13" fmla="*/ 3139017 h 3139017"/>
              <a:gd name="connsiteX14" fmla="*/ 4978400 w 6045200"/>
              <a:gd name="connsiteY14" fmla="*/ 3126317 h 3139017"/>
              <a:gd name="connsiteX15" fmla="*/ 6045200 w 6045200"/>
              <a:gd name="connsiteY15" fmla="*/ 3126317 h 3139017"/>
              <a:gd name="connsiteX16" fmla="*/ 6045200 w 6045200"/>
              <a:gd name="connsiteY16" fmla="*/ 3126317 h 3139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45200" h="3139017">
                <a:moveTo>
                  <a:pt x="0" y="14817"/>
                </a:moveTo>
                <a:cubicBezTo>
                  <a:pt x="636058" y="7408"/>
                  <a:pt x="1272117" y="0"/>
                  <a:pt x="1600200" y="14817"/>
                </a:cubicBezTo>
                <a:cubicBezTo>
                  <a:pt x="1928283" y="29634"/>
                  <a:pt x="1885950" y="59267"/>
                  <a:pt x="1968500" y="103717"/>
                </a:cubicBezTo>
                <a:cubicBezTo>
                  <a:pt x="2051050" y="148167"/>
                  <a:pt x="2063750" y="201084"/>
                  <a:pt x="2095500" y="281517"/>
                </a:cubicBezTo>
                <a:cubicBezTo>
                  <a:pt x="2127250" y="361950"/>
                  <a:pt x="2142067" y="484717"/>
                  <a:pt x="2159000" y="586317"/>
                </a:cubicBezTo>
                <a:cubicBezTo>
                  <a:pt x="2175933" y="687917"/>
                  <a:pt x="2161117" y="609600"/>
                  <a:pt x="2197100" y="891117"/>
                </a:cubicBezTo>
                <a:cubicBezTo>
                  <a:pt x="2233083" y="1172634"/>
                  <a:pt x="2332567" y="2000250"/>
                  <a:pt x="2374900" y="2275417"/>
                </a:cubicBezTo>
                <a:cubicBezTo>
                  <a:pt x="2417233" y="2550584"/>
                  <a:pt x="2423583" y="2465917"/>
                  <a:pt x="2451100" y="2542117"/>
                </a:cubicBezTo>
                <a:cubicBezTo>
                  <a:pt x="2478617" y="2618317"/>
                  <a:pt x="2493433" y="2671234"/>
                  <a:pt x="2540000" y="2732617"/>
                </a:cubicBezTo>
                <a:cubicBezTo>
                  <a:pt x="2586567" y="2794000"/>
                  <a:pt x="2671233" y="2865967"/>
                  <a:pt x="2730500" y="2910417"/>
                </a:cubicBezTo>
                <a:cubicBezTo>
                  <a:pt x="2789767" y="2954867"/>
                  <a:pt x="2817283" y="2969684"/>
                  <a:pt x="2895600" y="2999317"/>
                </a:cubicBezTo>
                <a:cubicBezTo>
                  <a:pt x="2973917" y="3028950"/>
                  <a:pt x="3069167" y="3067050"/>
                  <a:pt x="3200400" y="3088217"/>
                </a:cubicBezTo>
                <a:cubicBezTo>
                  <a:pt x="3331633" y="3109384"/>
                  <a:pt x="3543300" y="3117850"/>
                  <a:pt x="3683000" y="3126317"/>
                </a:cubicBezTo>
                <a:cubicBezTo>
                  <a:pt x="3822700" y="3134784"/>
                  <a:pt x="3822700" y="3139017"/>
                  <a:pt x="4038600" y="3139017"/>
                </a:cubicBezTo>
                <a:cubicBezTo>
                  <a:pt x="4254500" y="3139017"/>
                  <a:pt x="4978400" y="3126317"/>
                  <a:pt x="4978400" y="3126317"/>
                </a:cubicBezTo>
                <a:lnTo>
                  <a:pt x="6045200" y="3126317"/>
                </a:lnTo>
                <a:lnTo>
                  <a:pt x="6045200" y="3126317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Freihandform 34"/>
          <p:cNvSpPr/>
          <p:nvPr/>
        </p:nvSpPr>
        <p:spPr bwMode="auto">
          <a:xfrm>
            <a:off x="2267744" y="1916832"/>
            <a:ext cx="6045200" cy="3139017"/>
          </a:xfrm>
          <a:custGeom>
            <a:avLst/>
            <a:gdLst>
              <a:gd name="connsiteX0" fmla="*/ 0 w 6045200"/>
              <a:gd name="connsiteY0" fmla="*/ 14817 h 3139017"/>
              <a:gd name="connsiteX1" fmla="*/ 1600200 w 6045200"/>
              <a:gd name="connsiteY1" fmla="*/ 14817 h 3139017"/>
              <a:gd name="connsiteX2" fmla="*/ 1968500 w 6045200"/>
              <a:gd name="connsiteY2" fmla="*/ 103717 h 3139017"/>
              <a:gd name="connsiteX3" fmla="*/ 2095500 w 6045200"/>
              <a:gd name="connsiteY3" fmla="*/ 281517 h 3139017"/>
              <a:gd name="connsiteX4" fmla="*/ 2159000 w 6045200"/>
              <a:gd name="connsiteY4" fmla="*/ 586317 h 3139017"/>
              <a:gd name="connsiteX5" fmla="*/ 2197100 w 6045200"/>
              <a:gd name="connsiteY5" fmla="*/ 891117 h 3139017"/>
              <a:gd name="connsiteX6" fmla="*/ 2374900 w 6045200"/>
              <a:gd name="connsiteY6" fmla="*/ 2275417 h 3139017"/>
              <a:gd name="connsiteX7" fmla="*/ 2451100 w 6045200"/>
              <a:gd name="connsiteY7" fmla="*/ 2542117 h 3139017"/>
              <a:gd name="connsiteX8" fmla="*/ 2540000 w 6045200"/>
              <a:gd name="connsiteY8" fmla="*/ 2732617 h 3139017"/>
              <a:gd name="connsiteX9" fmla="*/ 2730500 w 6045200"/>
              <a:gd name="connsiteY9" fmla="*/ 2910417 h 3139017"/>
              <a:gd name="connsiteX10" fmla="*/ 2895600 w 6045200"/>
              <a:gd name="connsiteY10" fmla="*/ 2999317 h 3139017"/>
              <a:gd name="connsiteX11" fmla="*/ 3200400 w 6045200"/>
              <a:gd name="connsiteY11" fmla="*/ 3088217 h 3139017"/>
              <a:gd name="connsiteX12" fmla="*/ 3683000 w 6045200"/>
              <a:gd name="connsiteY12" fmla="*/ 3126317 h 3139017"/>
              <a:gd name="connsiteX13" fmla="*/ 4038600 w 6045200"/>
              <a:gd name="connsiteY13" fmla="*/ 3139017 h 3139017"/>
              <a:gd name="connsiteX14" fmla="*/ 4978400 w 6045200"/>
              <a:gd name="connsiteY14" fmla="*/ 3126317 h 3139017"/>
              <a:gd name="connsiteX15" fmla="*/ 6045200 w 6045200"/>
              <a:gd name="connsiteY15" fmla="*/ 3126317 h 3139017"/>
              <a:gd name="connsiteX16" fmla="*/ 6045200 w 6045200"/>
              <a:gd name="connsiteY16" fmla="*/ 3126317 h 3139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45200" h="3139017">
                <a:moveTo>
                  <a:pt x="0" y="14817"/>
                </a:moveTo>
                <a:cubicBezTo>
                  <a:pt x="636058" y="7408"/>
                  <a:pt x="1272117" y="0"/>
                  <a:pt x="1600200" y="14817"/>
                </a:cubicBezTo>
                <a:cubicBezTo>
                  <a:pt x="1928283" y="29634"/>
                  <a:pt x="1885950" y="59267"/>
                  <a:pt x="1968500" y="103717"/>
                </a:cubicBezTo>
                <a:cubicBezTo>
                  <a:pt x="2051050" y="148167"/>
                  <a:pt x="2063750" y="201084"/>
                  <a:pt x="2095500" y="281517"/>
                </a:cubicBezTo>
                <a:cubicBezTo>
                  <a:pt x="2127250" y="361950"/>
                  <a:pt x="2142067" y="484717"/>
                  <a:pt x="2159000" y="586317"/>
                </a:cubicBezTo>
                <a:cubicBezTo>
                  <a:pt x="2175933" y="687917"/>
                  <a:pt x="2161117" y="609600"/>
                  <a:pt x="2197100" y="891117"/>
                </a:cubicBezTo>
                <a:cubicBezTo>
                  <a:pt x="2233083" y="1172634"/>
                  <a:pt x="2332567" y="2000250"/>
                  <a:pt x="2374900" y="2275417"/>
                </a:cubicBezTo>
                <a:cubicBezTo>
                  <a:pt x="2417233" y="2550584"/>
                  <a:pt x="2423583" y="2465917"/>
                  <a:pt x="2451100" y="2542117"/>
                </a:cubicBezTo>
                <a:cubicBezTo>
                  <a:pt x="2478617" y="2618317"/>
                  <a:pt x="2493433" y="2671234"/>
                  <a:pt x="2540000" y="2732617"/>
                </a:cubicBezTo>
                <a:cubicBezTo>
                  <a:pt x="2586567" y="2794000"/>
                  <a:pt x="2671233" y="2865967"/>
                  <a:pt x="2730500" y="2910417"/>
                </a:cubicBezTo>
                <a:cubicBezTo>
                  <a:pt x="2789767" y="2954867"/>
                  <a:pt x="2817283" y="2969684"/>
                  <a:pt x="2895600" y="2999317"/>
                </a:cubicBezTo>
                <a:cubicBezTo>
                  <a:pt x="2973917" y="3028950"/>
                  <a:pt x="3069167" y="3067050"/>
                  <a:pt x="3200400" y="3088217"/>
                </a:cubicBezTo>
                <a:cubicBezTo>
                  <a:pt x="3331633" y="3109384"/>
                  <a:pt x="3543300" y="3117850"/>
                  <a:pt x="3683000" y="3126317"/>
                </a:cubicBezTo>
                <a:cubicBezTo>
                  <a:pt x="3822700" y="3134784"/>
                  <a:pt x="3822700" y="3139017"/>
                  <a:pt x="4038600" y="3139017"/>
                </a:cubicBezTo>
                <a:cubicBezTo>
                  <a:pt x="4254500" y="3139017"/>
                  <a:pt x="4978400" y="3126317"/>
                  <a:pt x="4978400" y="3126317"/>
                </a:cubicBezTo>
                <a:lnTo>
                  <a:pt x="6045200" y="3126317"/>
                </a:lnTo>
                <a:lnTo>
                  <a:pt x="6045200" y="3126317"/>
                </a:ln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8" name="Gerade Verbindung 37"/>
          <p:cNvCxnSpPr/>
          <p:nvPr/>
        </p:nvCxnSpPr>
        <p:spPr bwMode="auto">
          <a:xfrm>
            <a:off x="827584" y="4077072"/>
            <a:ext cx="7776864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Gerade Verbindung 39"/>
          <p:cNvCxnSpPr/>
          <p:nvPr/>
        </p:nvCxnSpPr>
        <p:spPr bwMode="auto">
          <a:xfrm>
            <a:off x="1043608" y="1916832"/>
            <a:ext cx="7416824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Gerade Verbindung 41"/>
          <p:cNvCxnSpPr/>
          <p:nvPr/>
        </p:nvCxnSpPr>
        <p:spPr bwMode="auto">
          <a:xfrm>
            <a:off x="1043608" y="5085184"/>
            <a:ext cx="7416824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feld 42"/>
          <p:cNvSpPr txBox="1"/>
          <p:nvPr/>
        </p:nvSpPr>
        <p:spPr>
          <a:xfrm>
            <a:off x="7092280" y="1484784"/>
            <a:ext cx="1650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stabil 1 (aktiv)</a:t>
            </a:r>
            <a:endParaRPr lang="de-DE" dirty="0"/>
          </a:p>
        </p:txBody>
      </p:sp>
      <p:sp>
        <p:nvSpPr>
          <p:cNvPr id="45" name="Textfeld 44"/>
          <p:cNvSpPr txBox="1"/>
          <p:nvPr/>
        </p:nvSpPr>
        <p:spPr>
          <a:xfrm>
            <a:off x="7236296" y="4581128"/>
            <a:ext cx="1791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stabil 2 (passiv)</a:t>
            </a:r>
            <a:endParaRPr lang="de-DE" dirty="0"/>
          </a:p>
        </p:txBody>
      </p:sp>
      <p:sp>
        <p:nvSpPr>
          <p:cNvPr id="46" name="Textfeld 45"/>
          <p:cNvSpPr txBox="1"/>
          <p:nvPr/>
        </p:nvSpPr>
        <p:spPr>
          <a:xfrm>
            <a:off x="7164288" y="3635732"/>
            <a:ext cx="901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instabil</a:t>
            </a:r>
            <a:endParaRPr lang="de-DE" dirty="0"/>
          </a:p>
        </p:txBody>
      </p:sp>
      <p:sp>
        <p:nvSpPr>
          <p:cNvPr id="47" name="Freihandform 46"/>
          <p:cNvSpPr/>
          <p:nvPr/>
        </p:nvSpPr>
        <p:spPr bwMode="auto">
          <a:xfrm>
            <a:off x="1460500" y="2006600"/>
            <a:ext cx="5664200" cy="2959100"/>
          </a:xfrm>
          <a:custGeom>
            <a:avLst/>
            <a:gdLst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2565400 w 5664200"/>
              <a:gd name="connsiteY6" fmla="*/ 2146300 h 2959100"/>
              <a:gd name="connsiteX7" fmla="*/ 2882900 w 5664200"/>
              <a:gd name="connsiteY7" fmla="*/ 2476500 h 2959100"/>
              <a:gd name="connsiteX8" fmla="*/ 3213100 w 5664200"/>
              <a:gd name="connsiteY8" fmla="*/ 2705100 h 2959100"/>
              <a:gd name="connsiteX9" fmla="*/ 3644900 w 5664200"/>
              <a:gd name="connsiteY9" fmla="*/ 2844800 h 2959100"/>
              <a:gd name="connsiteX10" fmla="*/ 4343400 w 5664200"/>
              <a:gd name="connsiteY10" fmla="*/ 2908300 h 2959100"/>
              <a:gd name="connsiteX11" fmla="*/ 5080000 w 5664200"/>
              <a:gd name="connsiteY11" fmla="*/ 2933700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3183508 w 5664200"/>
              <a:gd name="connsiteY6" fmla="*/ 2142480 h 2959100"/>
              <a:gd name="connsiteX7" fmla="*/ 2882900 w 5664200"/>
              <a:gd name="connsiteY7" fmla="*/ 2476500 h 2959100"/>
              <a:gd name="connsiteX8" fmla="*/ 3213100 w 5664200"/>
              <a:gd name="connsiteY8" fmla="*/ 2705100 h 2959100"/>
              <a:gd name="connsiteX9" fmla="*/ 3644900 w 5664200"/>
              <a:gd name="connsiteY9" fmla="*/ 2844800 h 2959100"/>
              <a:gd name="connsiteX10" fmla="*/ 4343400 w 5664200"/>
              <a:gd name="connsiteY10" fmla="*/ 2908300 h 2959100"/>
              <a:gd name="connsiteX11" fmla="*/ 5080000 w 5664200"/>
              <a:gd name="connsiteY11" fmla="*/ 2933700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3213100 w 5664200"/>
              <a:gd name="connsiteY8" fmla="*/ 2705100 h 2959100"/>
              <a:gd name="connsiteX9" fmla="*/ 3644900 w 5664200"/>
              <a:gd name="connsiteY9" fmla="*/ 2844800 h 2959100"/>
              <a:gd name="connsiteX10" fmla="*/ 4343400 w 5664200"/>
              <a:gd name="connsiteY10" fmla="*/ 2908300 h 2959100"/>
              <a:gd name="connsiteX11" fmla="*/ 5080000 w 5664200"/>
              <a:gd name="connsiteY11" fmla="*/ 2933700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3644900 w 5664200"/>
              <a:gd name="connsiteY9" fmla="*/ 2844800 h 2959100"/>
              <a:gd name="connsiteX10" fmla="*/ 4343400 w 5664200"/>
              <a:gd name="connsiteY10" fmla="*/ 2908300 h 2959100"/>
              <a:gd name="connsiteX11" fmla="*/ 5080000 w 5664200"/>
              <a:gd name="connsiteY11" fmla="*/ 2933700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343400 w 5664200"/>
              <a:gd name="connsiteY10" fmla="*/ 2908300 h 2959100"/>
              <a:gd name="connsiteX11" fmla="*/ 5080000 w 5664200"/>
              <a:gd name="connsiteY11" fmla="*/ 2933700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080000 w 5664200"/>
              <a:gd name="connsiteY11" fmla="*/ 2933700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33600 w 5664200"/>
              <a:gd name="connsiteY5" fmla="*/ 1435100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92300 w 5664200"/>
              <a:gd name="connsiteY4" fmla="*/ 1028700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87364 w 5664200"/>
              <a:gd name="connsiteY4" fmla="*/ 702320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87364 w 5664200"/>
              <a:gd name="connsiteY4" fmla="*/ 774328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723900 w 5664200"/>
              <a:gd name="connsiteY1" fmla="*/ 12700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15356 w 5664200"/>
              <a:gd name="connsiteY4" fmla="*/ 846336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43000 w 5664200"/>
              <a:gd name="connsiteY2" fmla="*/ 114300 h 2959100"/>
              <a:gd name="connsiteX3" fmla="*/ 1574800 w 5664200"/>
              <a:gd name="connsiteY3" fmla="*/ 520700 h 2959100"/>
              <a:gd name="connsiteX4" fmla="*/ 1815356 w 5664200"/>
              <a:gd name="connsiteY4" fmla="*/ 846336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270272 h 2959100"/>
              <a:gd name="connsiteX3" fmla="*/ 1574800 w 5664200"/>
              <a:gd name="connsiteY3" fmla="*/ 520700 h 2959100"/>
              <a:gd name="connsiteX4" fmla="*/ 1815356 w 5664200"/>
              <a:gd name="connsiteY4" fmla="*/ 846336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74800 w 5664200"/>
              <a:gd name="connsiteY3" fmla="*/ 520700 h 2959100"/>
              <a:gd name="connsiteX4" fmla="*/ 1815356 w 5664200"/>
              <a:gd name="connsiteY4" fmla="*/ 846336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27324 w 5664200"/>
              <a:gd name="connsiteY3" fmla="*/ 630312 h 2959100"/>
              <a:gd name="connsiteX4" fmla="*/ 1815356 w 5664200"/>
              <a:gd name="connsiteY4" fmla="*/ 846336 h 2959100"/>
              <a:gd name="connsiteX5" fmla="*/ 2175396 w 5664200"/>
              <a:gd name="connsiteY5" fmla="*/ 1278384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27324 w 5664200"/>
              <a:gd name="connsiteY3" fmla="*/ 630312 h 2959100"/>
              <a:gd name="connsiteX4" fmla="*/ 1815356 w 5664200"/>
              <a:gd name="connsiteY4" fmla="*/ 846336 h 2959100"/>
              <a:gd name="connsiteX5" fmla="*/ 2391420 w 5664200"/>
              <a:gd name="connsiteY5" fmla="*/ 1350392 h 2959100"/>
              <a:gd name="connsiteX6" fmla="*/ 3183508 w 5664200"/>
              <a:gd name="connsiteY6" fmla="*/ 2142480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27324 w 5664200"/>
              <a:gd name="connsiteY3" fmla="*/ 630312 h 2959100"/>
              <a:gd name="connsiteX4" fmla="*/ 1815356 w 5664200"/>
              <a:gd name="connsiteY4" fmla="*/ 846336 h 2959100"/>
              <a:gd name="connsiteX5" fmla="*/ 2391420 w 5664200"/>
              <a:gd name="connsiteY5" fmla="*/ 1350392 h 2959100"/>
              <a:gd name="connsiteX6" fmla="*/ 3111500 w 5664200"/>
              <a:gd name="connsiteY6" fmla="*/ 2070472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27324 w 5664200"/>
              <a:gd name="connsiteY3" fmla="*/ 630312 h 2959100"/>
              <a:gd name="connsiteX4" fmla="*/ 1815356 w 5664200"/>
              <a:gd name="connsiteY4" fmla="*/ 846336 h 2959100"/>
              <a:gd name="connsiteX5" fmla="*/ 2391420 w 5664200"/>
              <a:gd name="connsiteY5" fmla="*/ 1350392 h 2959100"/>
              <a:gd name="connsiteX6" fmla="*/ 3111500 w 5664200"/>
              <a:gd name="connsiteY6" fmla="*/ 2070472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27324 w 5664200"/>
              <a:gd name="connsiteY3" fmla="*/ 630312 h 2959100"/>
              <a:gd name="connsiteX4" fmla="*/ 1815356 w 5664200"/>
              <a:gd name="connsiteY4" fmla="*/ 846336 h 2959100"/>
              <a:gd name="connsiteX5" fmla="*/ 2391420 w 5664200"/>
              <a:gd name="connsiteY5" fmla="*/ 1350392 h 2959100"/>
              <a:gd name="connsiteX6" fmla="*/ 3111500 w 5664200"/>
              <a:gd name="connsiteY6" fmla="*/ 2070472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27324 w 5664200"/>
              <a:gd name="connsiteY3" fmla="*/ 630312 h 2959100"/>
              <a:gd name="connsiteX4" fmla="*/ 1815356 w 5664200"/>
              <a:gd name="connsiteY4" fmla="*/ 846336 h 2959100"/>
              <a:gd name="connsiteX5" fmla="*/ 2391420 w 5664200"/>
              <a:gd name="connsiteY5" fmla="*/ 1350392 h 2959100"/>
              <a:gd name="connsiteX6" fmla="*/ 3111500 w 5664200"/>
              <a:gd name="connsiteY6" fmla="*/ 2070472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  <a:gd name="connsiteX0" fmla="*/ 0 w 5664200"/>
              <a:gd name="connsiteY0" fmla="*/ 0 h 2959100"/>
              <a:gd name="connsiteX1" fmla="*/ 591220 w 5664200"/>
              <a:gd name="connsiteY1" fmla="*/ 126256 h 2959100"/>
              <a:gd name="connsiteX2" fmla="*/ 1167284 w 5664200"/>
              <a:gd name="connsiteY2" fmla="*/ 342280 h 2959100"/>
              <a:gd name="connsiteX3" fmla="*/ 1599332 w 5664200"/>
              <a:gd name="connsiteY3" fmla="*/ 630312 h 2959100"/>
              <a:gd name="connsiteX4" fmla="*/ 1815356 w 5664200"/>
              <a:gd name="connsiteY4" fmla="*/ 846336 h 2959100"/>
              <a:gd name="connsiteX5" fmla="*/ 2391420 w 5664200"/>
              <a:gd name="connsiteY5" fmla="*/ 1350392 h 2959100"/>
              <a:gd name="connsiteX6" fmla="*/ 3111500 w 5664200"/>
              <a:gd name="connsiteY6" fmla="*/ 2070472 h 2959100"/>
              <a:gd name="connsiteX7" fmla="*/ 3615556 w 5664200"/>
              <a:gd name="connsiteY7" fmla="*/ 2430512 h 2959100"/>
              <a:gd name="connsiteX8" fmla="*/ 4047604 w 5664200"/>
              <a:gd name="connsiteY8" fmla="*/ 2646536 h 2959100"/>
              <a:gd name="connsiteX9" fmla="*/ 4479652 w 5664200"/>
              <a:gd name="connsiteY9" fmla="*/ 2790552 h 2959100"/>
              <a:gd name="connsiteX10" fmla="*/ 4767684 w 5664200"/>
              <a:gd name="connsiteY10" fmla="*/ 2862560 h 2959100"/>
              <a:gd name="connsiteX11" fmla="*/ 5199732 w 5664200"/>
              <a:gd name="connsiteY11" fmla="*/ 2934568 h 2959100"/>
              <a:gd name="connsiteX12" fmla="*/ 5664200 w 5664200"/>
              <a:gd name="connsiteY12" fmla="*/ 2959100 h 2959100"/>
              <a:gd name="connsiteX13" fmla="*/ 5664200 w 5664200"/>
              <a:gd name="connsiteY13" fmla="*/ 2959100 h 295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664200" h="2959100">
                <a:moveTo>
                  <a:pt x="0" y="0"/>
                </a:moveTo>
                <a:lnTo>
                  <a:pt x="591220" y="126256"/>
                </a:lnTo>
                <a:cubicBezTo>
                  <a:pt x="781720" y="145306"/>
                  <a:pt x="999265" y="258271"/>
                  <a:pt x="1167284" y="342280"/>
                </a:cubicBezTo>
                <a:cubicBezTo>
                  <a:pt x="1335303" y="426289"/>
                  <a:pt x="1491320" y="546303"/>
                  <a:pt x="1599332" y="630312"/>
                </a:cubicBezTo>
                <a:cubicBezTo>
                  <a:pt x="1707344" y="714321"/>
                  <a:pt x="1683342" y="726323"/>
                  <a:pt x="1815356" y="846336"/>
                </a:cubicBezTo>
                <a:cubicBezTo>
                  <a:pt x="1947370" y="966349"/>
                  <a:pt x="2175396" y="1146369"/>
                  <a:pt x="2391420" y="1350392"/>
                </a:cubicBezTo>
                <a:cubicBezTo>
                  <a:pt x="2607444" y="1554415"/>
                  <a:pt x="2907477" y="1890452"/>
                  <a:pt x="3111500" y="2070472"/>
                </a:cubicBezTo>
                <a:cubicBezTo>
                  <a:pt x="3315523" y="2250492"/>
                  <a:pt x="3459539" y="2334501"/>
                  <a:pt x="3615556" y="2430512"/>
                </a:cubicBezTo>
                <a:cubicBezTo>
                  <a:pt x="3771573" y="2526523"/>
                  <a:pt x="3903588" y="2586529"/>
                  <a:pt x="4047604" y="2646536"/>
                </a:cubicBezTo>
                <a:cubicBezTo>
                  <a:pt x="4191620" y="2706543"/>
                  <a:pt x="4359639" y="2754548"/>
                  <a:pt x="4479652" y="2790552"/>
                </a:cubicBezTo>
                <a:cubicBezTo>
                  <a:pt x="4599665" y="2826556"/>
                  <a:pt x="4647671" y="2838557"/>
                  <a:pt x="4767684" y="2862560"/>
                </a:cubicBezTo>
                <a:cubicBezTo>
                  <a:pt x="4887697" y="2886563"/>
                  <a:pt x="5199732" y="2934568"/>
                  <a:pt x="5199732" y="2934568"/>
                </a:cubicBezTo>
                <a:lnTo>
                  <a:pt x="5664200" y="2959100"/>
                </a:lnTo>
                <a:lnTo>
                  <a:pt x="5664200" y="2959100"/>
                </a:lnTo>
              </a:path>
            </a:pathLst>
          </a:custGeom>
          <a:noFill/>
          <a:ln w="15875" cap="flat" cmpd="sng" algn="ctr">
            <a:solidFill>
              <a:srgbClr val="0070C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extfeld 48"/>
          <p:cNvSpPr txBox="1"/>
          <p:nvPr/>
        </p:nvSpPr>
        <p:spPr>
          <a:xfrm>
            <a:off x="3563888" y="227687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t1</a:t>
            </a:r>
            <a:endParaRPr lang="de-DE" dirty="0"/>
          </a:p>
        </p:txBody>
      </p:sp>
      <p:sp>
        <p:nvSpPr>
          <p:cNvPr id="50" name="Textfeld 49"/>
          <p:cNvSpPr txBox="1"/>
          <p:nvPr/>
        </p:nvSpPr>
        <p:spPr>
          <a:xfrm>
            <a:off x="4427984" y="227687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t2</a:t>
            </a:r>
            <a:endParaRPr lang="de-DE" dirty="0"/>
          </a:p>
        </p:txBody>
      </p:sp>
      <p:grpSp>
        <p:nvGrpSpPr>
          <p:cNvPr id="86" name="Gruppieren 85"/>
          <p:cNvGrpSpPr/>
          <p:nvPr/>
        </p:nvGrpSpPr>
        <p:grpSpPr>
          <a:xfrm>
            <a:off x="1187624" y="2492896"/>
            <a:ext cx="1800200" cy="1427386"/>
            <a:chOff x="1187624" y="2492896"/>
            <a:chExt cx="1800200" cy="1427386"/>
          </a:xfrm>
        </p:grpSpPr>
        <p:sp>
          <p:nvSpPr>
            <p:cNvPr id="53" name="Textfeld 52"/>
            <p:cNvSpPr txBox="1"/>
            <p:nvPr/>
          </p:nvSpPr>
          <p:spPr>
            <a:xfrm>
              <a:off x="1187624" y="2996952"/>
              <a:ext cx="1800200" cy="92333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51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Verwaschen der Front durch Diffusion</a:t>
              </a:r>
              <a:endParaRPr lang="de-DE" dirty="0"/>
            </a:p>
          </p:txBody>
        </p:sp>
        <p:cxnSp>
          <p:nvCxnSpPr>
            <p:cNvPr id="59" name="Gerade Verbindung mit Pfeil 58"/>
            <p:cNvCxnSpPr/>
            <p:nvPr/>
          </p:nvCxnSpPr>
          <p:spPr bwMode="auto">
            <a:xfrm flipV="1">
              <a:off x="1907704" y="2492896"/>
              <a:ext cx="864096" cy="504056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5" name="Gruppieren 84"/>
          <p:cNvGrpSpPr/>
          <p:nvPr/>
        </p:nvGrpSpPr>
        <p:grpSpPr>
          <a:xfrm>
            <a:off x="3059832" y="1916832"/>
            <a:ext cx="1368152" cy="1944216"/>
            <a:chOff x="3059832" y="1916832"/>
            <a:chExt cx="1368152" cy="1944216"/>
          </a:xfrm>
        </p:grpSpPr>
        <p:cxnSp>
          <p:nvCxnSpPr>
            <p:cNvPr id="65" name="Gerade Verbindung mit Pfeil 64"/>
            <p:cNvCxnSpPr>
              <a:stCxn id="47" idx="3"/>
            </p:cNvCxnSpPr>
            <p:nvPr/>
          </p:nvCxnSpPr>
          <p:spPr bwMode="auto">
            <a:xfrm flipV="1">
              <a:off x="3059832" y="1916832"/>
              <a:ext cx="0" cy="720080"/>
            </a:xfrm>
            <a:prstGeom prst="straightConnector1">
              <a:avLst/>
            </a:prstGeom>
            <a:noFill/>
            <a:ln w="19050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9" name="Gerade Verbindung mit Pfeil 68"/>
            <p:cNvCxnSpPr/>
            <p:nvPr/>
          </p:nvCxnSpPr>
          <p:spPr bwMode="auto">
            <a:xfrm flipH="1" flipV="1">
              <a:off x="3923928" y="1988840"/>
              <a:ext cx="72008" cy="1512168"/>
            </a:xfrm>
            <a:prstGeom prst="straightConnector1">
              <a:avLst/>
            </a:prstGeom>
            <a:noFill/>
            <a:ln w="19050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2" name="Gerade Verbindung mit Pfeil 71"/>
            <p:cNvCxnSpPr/>
            <p:nvPr/>
          </p:nvCxnSpPr>
          <p:spPr bwMode="auto">
            <a:xfrm flipH="1" flipV="1">
              <a:off x="3563888" y="1916832"/>
              <a:ext cx="72008" cy="1152128"/>
            </a:xfrm>
            <a:prstGeom prst="straightConnector1">
              <a:avLst/>
            </a:prstGeom>
            <a:noFill/>
            <a:ln w="19050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" name="Gerade Verbindung mit Pfeil 77"/>
            <p:cNvCxnSpPr/>
            <p:nvPr/>
          </p:nvCxnSpPr>
          <p:spPr bwMode="auto">
            <a:xfrm flipH="1" flipV="1">
              <a:off x="4355976" y="1988840"/>
              <a:ext cx="72008" cy="1872208"/>
            </a:xfrm>
            <a:prstGeom prst="straightConnector1">
              <a:avLst/>
            </a:prstGeom>
            <a:noFill/>
            <a:ln w="19050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4" name="Gruppieren 83"/>
          <p:cNvGrpSpPr/>
          <p:nvPr/>
        </p:nvGrpSpPr>
        <p:grpSpPr>
          <a:xfrm>
            <a:off x="4860032" y="4365104"/>
            <a:ext cx="504056" cy="648072"/>
            <a:chOff x="4860032" y="4365104"/>
            <a:chExt cx="504056" cy="648072"/>
          </a:xfrm>
        </p:grpSpPr>
        <p:cxnSp>
          <p:nvCxnSpPr>
            <p:cNvPr id="81" name="Gerade Verbindung mit Pfeil 80"/>
            <p:cNvCxnSpPr/>
            <p:nvPr/>
          </p:nvCxnSpPr>
          <p:spPr bwMode="auto">
            <a:xfrm>
              <a:off x="4860032" y="4365104"/>
              <a:ext cx="0" cy="648072"/>
            </a:xfrm>
            <a:prstGeom prst="straightConnector1">
              <a:avLst/>
            </a:prstGeom>
            <a:noFill/>
            <a:ln w="1905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3" name="Gerade Verbindung mit Pfeil 82"/>
            <p:cNvCxnSpPr/>
            <p:nvPr/>
          </p:nvCxnSpPr>
          <p:spPr bwMode="auto">
            <a:xfrm>
              <a:off x="5364088" y="4653136"/>
              <a:ext cx="0" cy="360040"/>
            </a:xfrm>
            <a:prstGeom prst="straightConnector1">
              <a:avLst/>
            </a:prstGeom>
            <a:noFill/>
            <a:ln w="1905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8" name="Pfeil nach rechts 87"/>
          <p:cNvSpPr/>
          <p:nvPr/>
        </p:nvSpPr>
        <p:spPr bwMode="auto">
          <a:xfrm>
            <a:off x="3851920" y="5157192"/>
            <a:ext cx="1008112" cy="288032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9" name="Textfeld 88"/>
          <p:cNvSpPr txBox="1"/>
          <p:nvPr/>
        </p:nvSpPr>
        <p:spPr>
          <a:xfrm>
            <a:off x="1331640" y="5877272"/>
            <a:ext cx="6569362" cy="369332"/>
          </a:xfrm>
          <a:prstGeom prst="rect">
            <a:avLst/>
          </a:prstGeom>
          <a:solidFill>
            <a:srgbClr val="FFC000">
              <a:alpha val="56000"/>
            </a:srgbClr>
          </a:solidFill>
        </p:spPr>
        <p:txBody>
          <a:bodyPr wrap="none" rtlCol="0">
            <a:spAutoFit/>
          </a:bodyPr>
          <a:lstStyle/>
          <a:p>
            <a:r>
              <a:rPr lang="de-DE" dirty="0" smtClean="0"/>
              <a:t>Resultat: Bewegung der Front mit konstanter Geschwindigkeit!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7" grpId="0" animBg="1"/>
      <p:bldP spid="88" grpId="0" animBg="1"/>
      <p:bldP spid="8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3317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3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räumliche Strukturbildungen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89" name="Textfeld 88"/>
          <p:cNvSpPr txBox="1"/>
          <p:nvPr/>
        </p:nvSpPr>
        <p:spPr>
          <a:xfrm>
            <a:off x="323528" y="1484784"/>
            <a:ext cx="8148641" cy="784830"/>
          </a:xfrm>
          <a:prstGeom prst="rect">
            <a:avLst/>
          </a:prstGeom>
          <a:solidFill>
            <a:srgbClr val="FFC000">
              <a:alpha val="56000"/>
            </a:srgbClr>
          </a:solidFill>
        </p:spPr>
        <p:txBody>
          <a:bodyPr wrap="none" rtlCol="0">
            <a:spAutoFit/>
          </a:bodyPr>
          <a:lstStyle/>
          <a:p>
            <a:r>
              <a:rPr lang="de-DE" dirty="0" smtClean="0"/>
              <a:t>Bistabile Systeme mit räumlicher Kopplung durch Diffusion: </a:t>
            </a:r>
          </a:p>
          <a:p>
            <a:r>
              <a:rPr lang="de-DE" dirty="0" smtClean="0"/>
              <a:t>	Bewegung der anfänglichen Störung mit konstanter Geschwindigkeit!</a:t>
            </a:r>
            <a:endParaRPr lang="de-DE" dirty="0"/>
          </a:p>
        </p:txBody>
      </p:sp>
      <p:sp>
        <p:nvSpPr>
          <p:cNvPr id="36" name="Textfeld 35"/>
          <p:cNvSpPr txBox="1"/>
          <p:nvPr/>
        </p:nvSpPr>
        <p:spPr>
          <a:xfrm>
            <a:off x="467545" y="2924944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Wenn der instabile Zustand oberhalb der Mittellinie liegt, so bewegt sich die </a:t>
            </a:r>
            <a:r>
              <a:rPr lang="de-DE" dirty="0" smtClean="0"/>
              <a:t>Reaktionsfront </a:t>
            </a:r>
            <a:r>
              <a:rPr lang="de-DE" dirty="0" smtClean="0"/>
              <a:t>nach </a:t>
            </a:r>
            <a:r>
              <a:rPr lang="de-DE" dirty="0" smtClean="0"/>
              <a:t>links,</a:t>
            </a:r>
            <a:br>
              <a:rPr lang="de-DE" dirty="0" smtClean="0"/>
            </a:br>
            <a:r>
              <a:rPr lang="de-DE" dirty="0" smtClean="0"/>
              <a:t>liegt </a:t>
            </a:r>
            <a:r>
              <a:rPr lang="de-DE" dirty="0" smtClean="0"/>
              <a:t>er unterhalb, so bewegt sie sich nach rechts!</a:t>
            </a:r>
            <a:endParaRPr lang="de-DE" dirty="0"/>
          </a:p>
        </p:txBody>
      </p:sp>
      <p:sp>
        <p:nvSpPr>
          <p:cNvPr id="37" name="Textfeld 36"/>
          <p:cNvSpPr txBox="1"/>
          <p:nvPr/>
        </p:nvSpPr>
        <p:spPr>
          <a:xfrm>
            <a:off x="611561" y="443711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Liegt er auf der Mittellinie, so ist es eine stehende Front (stationäre räumliche Struktur) – allerdings </a:t>
            </a:r>
            <a:r>
              <a:rPr lang="de-DE" dirty="0" smtClean="0"/>
              <a:t>ist </a:t>
            </a:r>
            <a:r>
              <a:rPr lang="de-DE" dirty="0" smtClean="0"/>
              <a:t>es nicht strukturstabil!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32283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4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Aktivitätswellen auf dem Eisendraht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279794"/>
            <a:ext cx="806489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Draht aus reinem Eisen in schwefelsaurer </a:t>
            </a: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Wasserstoffperoxidlösung</a:t>
            </a: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1. --&gt; passiviert schon nach kurzer Zeit, da infolge der katalytischen Zersetzung von Wasserstoffperoxid der Eisendraht immer positiver wird, bis das Flade-Potential überschritten wird.</a:t>
            </a:r>
          </a:p>
        </p:txBody>
      </p:sp>
      <p:pic>
        <p:nvPicPr>
          <p:cNvPr id="1026" name="Picture 2" descr="E:\Programme\Portable\PortableApps\SoftMaker Office 2010\SoftMaker\Settings\temp\1767.TMP\img1113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068960"/>
            <a:ext cx="3565274" cy="504056"/>
          </a:xfrm>
          <a:prstGeom prst="rect">
            <a:avLst/>
          </a:prstGeom>
          <a:noFill/>
        </p:spPr>
      </p:pic>
      <p:sp>
        <p:nvSpPr>
          <p:cNvPr id="16" name="Rechteck4"/>
          <p:cNvSpPr>
            <a:spLocks noChangeArrowheads="1"/>
          </p:cNvSpPr>
          <p:nvPr/>
        </p:nvSpPr>
        <p:spPr bwMode="auto">
          <a:xfrm>
            <a:off x="756238" y="4357422"/>
            <a:ext cx="6984776" cy="570087"/>
          </a:xfrm>
          <a:prstGeom prst="rect">
            <a:avLst/>
          </a:prstGeom>
          <a:solidFill>
            <a:schemeClr val="bg1">
              <a:lumMod val="85000"/>
              <a:alpha val="83000"/>
            </a:schemeClr>
          </a:solid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hteck2"/>
          <p:cNvSpPr>
            <a:spLocks noChangeArrowheads="1"/>
          </p:cNvSpPr>
          <p:nvPr/>
        </p:nvSpPr>
        <p:spPr bwMode="auto">
          <a:xfrm>
            <a:off x="755576" y="4149080"/>
            <a:ext cx="6985438" cy="20834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8" name="Rechteck6"/>
          <p:cNvSpPr>
            <a:spLocks noChangeArrowheads="1"/>
          </p:cNvSpPr>
          <p:nvPr/>
        </p:nvSpPr>
        <p:spPr bwMode="auto">
          <a:xfrm>
            <a:off x="755576" y="4917774"/>
            <a:ext cx="6985438" cy="1674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" name="Textbox4"/>
          <p:cNvSpPr txBox="1">
            <a:spLocks noChangeArrowheads="1"/>
          </p:cNvSpPr>
          <p:nvPr/>
        </p:nvSpPr>
        <p:spPr bwMode="auto">
          <a:xfrm>
            <a:off x="4067944" y="4437112"/>
            <a:ext cx="429031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400" baseline="30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2"/>
          <p:cNvSpPr txBox="1">
            <a:spLocks noChangeArrowheads="1"/>
          </p:cNvSpPr>
          <p:nvPr/>
        </p:nvSpPr>
        <p:spPr bwMode="auto">
          <a:xfrm>
            <a:off x="3923928" y="5229200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passiv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300192" y="5085184"/>
            <a:ext cx="929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Symbol"/>
              </a:rPr>
              <a:t></a:t>
            </a:r>
            <a:r>
              <a:rPr lang="de-DE" dirty="0" smtClean="0"/>
              <a:t>-Fe</a:t>
            </a:r>
            <a:r>
              <a:rPr lang="de-DE" baseline="-25000" dirty="0" smtClean="0"/>
              <a:t>2</a:t>
            </a:r>
            <a:r>
              <a:rPr lang="de-DE" dirty="0" smtClean="0"/>
              <a:t>O</a:t>
            </a:r>
            <a:r>
              <a:rPr lang="de-DE" baseline="-25000" dirty="0" smtClean="0"/>
              <a:t>3</a:t>
            </a:r>
            <a:endParaRPr lang="de-DE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32283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4</a:t>
            </a:r>
            <a:r>
              <a:rPr lang="de-DE" b="1" dirty="0" smtClean="0"/>
              <a:t>. </a:t>
            </a:r>
            <a:r>
              <a:rPr lang="de-DE" b="1" dirty="0"/>
              <a:t>Nichtlineare </a:t>
            </a:r>
            <a:r>
              <a:rPr lang="de-DE" b="1" dirty="0" smtClean="0"/>
              <a:t>Systeme</a:t>
            </a:r>
            <a:r>
              <a:rPr lang="de-DE" b="1" dirty="0"/>
              <a:t>: </a:t>
            </a:r>
            <a:r>
              <a:rPr lang="de-DE" b="1" dirty="0" smtClean="0"/>
              <a:t>Aktivitätswellen auf dem Eisendraht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395536" y="162880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2. Berührung an einem Ende mit einem </a:t>
            </a:r>
            <a:r>
              <a:rPr lang="de-DE" dirty="0" err="1" smtClean="0"/>
              <a:t>Zinkstab</a:t>
            </a:r>
            <a:r>
              <a:rPr lang="de-DE" dirty="0" smtClean="0"/>
              <a:t> -&gt; Oxidschicht löst sich dort auf (</a:t>
            </a:r>
            <a:r>
              <a:rPr lang="de-DE" dirty="0" err="1" smtClean="0"/>
              <a:t>Depassivierung</a:t>
            </a:r>
            <a:r>
              <a:rPr lang="de-DE" dirty="0" smtClean="0"/>
              <a:t>)</a:t>
            </a:r>
            <a:endParaRPr lang="de-DE" dirty="0"/>
          </a:p>
        </p:txBody>
      </p:sp>
      <p:pic>
        <p:nvPicPr>
          <p:cNvPr id="1029" name="Picture 5" descr="E:\Programme\Portable\PortableApps\SoftMaker Office 2010\SoftMaker\Settings\temp\2759.TMP\img0184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492896"/>
            <a:ext cx="6507723" cy="432048"/>
          </a:xfrm>
          <a:prstGeom prst="rect">
            <a:avLst/>
          </a:prstGeom>
          <a:noFill/>
        </p:spPr>
      </p:pic>
      <p:sp>
        <p:nvSpPr>
          <p:cNvPr id="11" name="Rechteck4"/>
          <p:cNvSpPr>
            <a:spLocks noChangeArrowheads="1"/>
          </p:cNvSpPr>
          <p:nvPr/>
        </p:nvSpPr>
        <p:spPr bwMode="auto">
          <a:xfrm>
            <a:off x="827584" y="3789040"/>
            <a:ext cx="6984776" cy="570087"/>
          </a:xfrm>
          <a:prstGeom prst="rect">
            <a:avLst/>
          </a:prstGeom>
          <a:solidFill>
            <a:schemeClr val="bg1">
              <a:lumMod val="85000"/>
              <a:alpha val="83000"/>
            </a:schemeClr>
          </a:solid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hteck2"/>
          <p:cNvSpPr>
            <a:spLocks noChangeArrowheads="1"/>
          </p:cNvSpPr>
          <p:nvPr/>
        </p:nvSpPr>
        <p:spPr bwMode="auto">
          <a:xfrm>
            <a:off x="2339090" y="3569804"/>
            <a:ext cx="5473270" cy="2192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Rechteck6"/>
          <p:cNvSpPr>
            <a:spLocks noChangeArrowheads="1"/>
          </p:cNvSpPr>
          <p:nvPr/>
        </p:nvSpPr>
        <p:spPr bwMode="auto">
          <a:xfrm>
            <a:off x="2339090" y="4349392"/>
            <a:ext cx="5473270" cy="2192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635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" name="Textbox2"/>
          <p:cNvSpPr txBox="1">
            <a:spLocks noChangeArrowheads="1"/>
          </p:cNvSpPr>
          <p:nvPr/>
        </p:nvSpPr>
        <p:spPr bwMode="auto">
          <a:xfrm>
            <a:off x="4716016" y="4653136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passiv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2"/>
          <p:cNvSpPr txBox="1">
            <a:spLocks noChangeArrowheads="1"/>
          </p:cNvSpPr>
          <p:nvPr/>
        </p:nvSpPr>
        <p:spPr bwMode="auto">
          <a:xfrm>
            <a:off x="971600" y="4509120"/>
            <a:ext cx="888896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aktiv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4"/>
          <p:cNvSpPr txBox="1">
            <a:spLocks noChangeArrowheads="1"/>
          </p:cNvSpPr>
          <p:nvPr/>
        </p:nvSpPr>
        <p:spPr bwMode="auto">
          <a:xfrm>
            <a:off x="4572000" y="3861048"/>
            <a:ext cx="429031" cy="44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560" tIns="35560" rIns="35560" bIns="3556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400" baseline="30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hteck 21"/>
          <p:cNvSpPr/>
          <p:nvPr/>
        </p:nvSpPr>
        <p:spPr bwMode="auto">
          <a:xfrm>
            <a:off x="179512" y="3429000"/>
            <a:ext cx="864096" cy="369332"/>
          </a:xfrm>
          <a:prstGeom prst="rect">
            <a:avLst/>
          </a:prstGeom>
          <a:solidFill>
            <a:schemeClr val="tx2">
              <a:lumMod val="60000"/>
              <a:lumOff val="40000"/>
              <a:alpha val="3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Zn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4" name="Gerade Verbindung mit Pfeil 23"/>
          <p:cNvCxnSpPr/>
          <p:nvPr/>
        </p:nvCxnSpPr>
        <p:spPr bwMode="auto">
          <a:xfrm flipV="1">
            <a:off x="1547664" y="3429000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Gerade Verbindung mit Pfeil 24"/>
          <p:cNvCxnSpPr/>
          <p:nvPr/>
        </p:nvCxnSpPr>
        <p:spPr bwMode="auto">
          <a:xfrm flipV="1">
            <a:off x="1763688" y="3429000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Gerade Verbindung mit Pfeil 25"/>
          <p:cNvCxnSpPr/>
          <p:nvPr/>
        </p:nvCxnSpPr>
        <p:spPr bwMode="auto">
          <a:xfrm flipV="1">
            <a:off x="1979712" y="3429000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Gerade Verbindung mit Pfeil 26"/>
          <p:cNvCxnSpPr/>
          <p:nvPr/>
        </p:nvCxnSpPr>
        <p:spPr bwMode="auto">
          <a:xfrm flipV="1">
            <a:off x="1331640" y="3429000"/>
            <a:ext cx="0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6_Gerischer_Modell">
  <a:themeElements>
    <a:clrScheme name="V6_Gerischer_Modell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V6_Gerischer_Mode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V6_Gerischer_Modell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V6_Gerischer_Modell</Template>
  <TotalTime>0</TotalTime>
  <Words>1110</Words>
  <Application>Microsoft Office PowerPoint</Application>
  <PresentationFormat>Bildschirmpräsentation (4:3)</PresentationFormat>
  <Paragraphs>186</Paragraphs>
  <Slides>19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1" baseType="lpstr">
      <vt:lpstr>V6_Gerischer_Modell</vt:lpstr>
      <vt:lpstr>Formel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</vt:vector>
  </TitlesOfParts>
  <Company>LAP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Korrosion (elektrochemisch)</dc:title>
  <dc:creator>Ludwig Pohlmann</dc:creator>
  <cp:lastModifiedBy>Luigi</cp:lastModifiedBy>
  <cp:revision>183</cp:revision>
  <dcterms:created xsi:type="dcterms:W3CDTF">2012-01-09T21:40:39Z</dcterms:created>
  <dcterms:modified xsi:type="dcterms:W3CDTF">2013-01-28T22:21:31Z</dcterms:modified>
</cp:coreProperties>
</file>